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m4a" ContentType="audio/unknown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30" r:id="rId1"/>
  </p:sldMasterIdLst>
  <p:notesMasterIdLst>
    <p:notesMasterId r:id="rId24"/>
  </p:notesMasterIdLst>
  <p:handoutMasterIdLst>
    <p:handoutMasterId r:id="rId25"/>
  </p:handoutMasterIdLst>
  <p:sldIdLst>
    <p:sldId id="316" r:id="rId2"/>
    <p:sldId id="318" r:id="rId3"/>
    <p:sldId id="313" r:id="rId4"/>
    <p:sldId id="290" r:id="rId5"/>
    <p:sldId id="343" r:id="rId6"/>
    <p:sldId id="320" r:id="rId7"/>
    <p:sldId id="326" r:id="rId8"/>
    <p:sldId id="327" r:id="rId9"/>
    <p:sldId id="328" r:id="rId10"/>
    <p:sldId id="337" r:id="rId11"/>
    <p:sldId id="338" r:id="rId12"/>
    <p:sldId id="339" r:id="rId13"/>
    <p:sldId id="341" r:id="rId14"/>
    <p:sldId id="329" r:id="rId15"/>
    <p:sldId id="330" r:id="rId16"/>
    <p:sldId id="331" r:id="rId17"/>
    <p:sldId id="332" r:id="rId18"/>
    <p:sldId id="333" r:id="rId19"/>
    <p:sldId id="334" r:id="rId20"/>
    <p:sldId id="335" r:id="rId21"/>
    <p:sldId id="305" r:id="rId22"/>
    <p:sldId id="312" r:id="rId23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379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0EF224"/>
    <a:srgbClr val="006600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40" autoAdjust="0"/>
    <p:restoredTop sz="94590" autoAdjust="0"/>
  </p:normalViewPr>
  <p:slideViewPr>
    <p:cSldViewPr showGuides="1">
      <p:cViewPr varScale="1">
        <p:scale>
          <a:sx n="112" d="100"/>
          <a:sy n="112" d="100"/>
        </p:scale>
        <p:origin x="-501" y="-42"/>
      </p:cViewPr>
      <p:guideLst>
        <p:guide orient="horz" pos="2160"/>
        <p:guide pos="379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1">
  <dgm:title val=""/>
  <dgm:desc val=""/>
  <dgm:catLst>
    <dgm:cat type="accent6" pri="11100"/>
  </dgm:catLst>
  <dgm:styleLbl name="node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6">
        <a:alpha val="4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4">
  <dgm:title val=""/>
  <dgm:desc val=""/>
  <dgm:catLst>
    <dgm:cat type="accent2" pri="11400"/>
  </dgm:catLst>
  <dgm:styleLbl name="node0">
    <dgm:fillClrLst meth="cycle">
      <a:schemeClr val="accent2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2">
        <a:shade val="50000"/>
      </a:schemeClr>
      <a:schemeClr val="accent2">
        <a:tint val="45000"/>
      </a:schemeClr>
    </dgm:fillClrLst>
    <dgm:linClrLst meth="cycle">
      <a:schemeClr val="accent2">
        <a:shade val="50000"/>
      </a:schemeClr>
      <a:schemeClr val="accent2">
        <a:tint val="45000"/>
      </a:schemeClr>
    </dgm:linClrLst>
    <dgm:effectClrLst/>
    <dgm:txLinClrLst/>
    <dgm:txFillClrLst/>
    <dgm:txEffectClrLst/>
  </dgm:styleLbl>
  <dgm:styleLbl name="ln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2">
        <a:shade val="80000"/>
        <a:alpha val="50000"/>
      </a:schemeClr>
      <a:schemeClr val="accent2">
        <a:tint val="45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55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06A44B5-FC7B-4323-8185-2626373D0D72}" type="doc">
      <dgm:prSet loTypeId="urn:microsoft.com/office/officeart/2005/8/layout/process2" loCatId="process" qsTypeId="urn:microsoft.com/office/officeart/2005/8/quickstyle/simple1" qsCatId="simple" csTypeId="urn:microsoft.com/office/officeart/2005/8/colors/accent6_1" csCatId="accent6" phldr="1"/>
      <dgm:spPr/>
    </dgm:pt>
    <dgm:pt modelId="{B73DC1AF-6F54-4878-9193-34832E8EC442}">
      <dgm:prSet phldrT="[文本]" custT="1"/>
      <dgm:spPr/>
      <dgm:t>
        <a:bodyPr/>
        <a:lstStyle/>
        <a:p>
          <a:pPr>
            <a:buNone/>
          </a:pPr>
          <a:r>
            <a:rPr lang="zh-CN" altLang="en-US" sz="1800" b="1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rPr>
            <a:t>配制兔肝匀浆缓冲液以及</a:t>
          </a:r>
          <a:r>
            <a:rPr lang="en-US" altLang="zh-CN" sz="18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pH6.0</a:t>
          </a:r>
          <a:r>
            <a:rPr lang="zh-CN" altLang="en-US" sz="1800" b="1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rPr>
            <a:t>、</a:t>
          </a:r>
          <a:r>
            <a:rPr lang="en-US" altLang="zh-CN" sz="18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pH7.0</a:t>
          </a:r>
          <a:r>
            <a:rPr lang="zh-CN" altLang="en-US" sz="1800" b="1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rPr>
            <a:t>、</a:t>
          </a:r>
          <a:r>
            <a:rPr lang="en-US" altLang="zh-CN" sz="18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pH7.5</a:t>
          </a:r>
          <a:r>
            <a:rPr lang="zh-CN" altLang="en-US" sz="1800" b="1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rPr>
            <a:t>磷酸缓冲液</a:t>
          </a:r>
          <a:endParaRPr lang="zh-CN" altLang="en-US" sz="1800" dirty="0">
            <a:solidFill>
              <a:srgbClr val="000000"/>
            </a:solidFill>
          </a:endParaRPr>
        </a:p>
      </dgm:t>
    </dgm:pt>
    <dgm:pt modelId="{3BBB3E21-AAEA-44EA-A0BD-1C2704CB72A5}" type="parTrans" cxnId="{C40A30DF-EB27-4428-9E48-0238C174B622}">
      <dgm:prSet/>
      <dgm:spPr/>
      <dgm:t>
        <a:bodyPr/>
        <a:lstStyle/>
        <a:p>
          <a:endParaRPr lang="zh-CN" altLang="en-US"/>
        </a:p>
      </dgm:t>
    </dgm:pt>
    <dgm:pt modelId="{51F804E1-F2EB-44B9-8A89-8B1C502E963B}" type="sibTrans" cxnId="{C40A30DF-EB27-4428-9E48-0238C174B622}">
      <dgm:prSet custT="1"/>
      <dgm:spPr/>
      <dgm:t>
        <a:bodyPr/>
        <a:lstStyle/>
        <a:p>
          <a:endParaRPr lang="zh-CN" altLang="en-US" sz="1800"/>
        </a:p>
      </dgm:t>
    </dgm:pt>
    <dgm:pt modelId="{091B1CC3-0C93-4C84-934F-D795883AEAB3}">
      <dgm:prSet phldrT="[文本]" custT="1"/>
      <dgm:spPr/>
      <dgm:t>
        <a:bodyPr/>
        <a:lstStyle/>
        <a:p>
          <a:pPr>
            <a:buNone/>
          </a:pPr>
          <a:r>
            <a:rPr lang="zh-CN" altLang="en-US" sz="1800" b="1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rPr>
            <a:t>使用</a:t>
          </a:r>
          <a:r>
            <a:rPr lang="en-US" altLang="zh-CN" sz="1800" b="1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rPr>
            <a:t>3</a:t>
          </a:r>
          <a:r>
            <a:rPr lang="zh-CN" altLang="en-US" sz="1800" b="1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rPr>
            <a:t>种匀浆方法制备兔肝匀浆液</a:t>
          </a:r>
          <a:r>
            <a:rPr lang="en-US" altLang="zh-CN" sz="1800" b="1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rPr>
            <a:t/>
          </a:r>
          <a:br>
            <a:rPr lang="en-US" altLang="zh-CN" sz="1800" b="1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rPr>
          </a:br>
          <a:r>
            <a:rPr lang="zh-CN" altLang="en-US" sz="1800" b="1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rPr>
            <a:t>（玻璃匀浆器、电动匀浆器、生物样品均质器）</a:t>
          </a:r>
          <a:endParaRPr lang="zh-CN" altLang="en-US" sz="1800" dirty="0">
            <a:solidFill>
              <a:srgbClr val="000000"/>
            </a:solidFill>
          </a:endParaRPr>
        </a:p>
      </dgm:t>
    </dgm:pt>
    <dgm:pt modelId="{9BE79AB4-6901-40B0-8AC7-D47F94079941}" type="parTrans" cxnId="{73509E6C-C894-4761-AF41-F478427EE074}">
      <dgm:prSet/>
      <dgm:spPr/>
      <dgm:t>
        <a:bodyPr/>
        <a:lstStyle/>
        <a:p>
          <a:endParaRPr lang="zh-CN" altLang="en-US"/>
        </a:p>
      </dgm:t>
    </dgm:pt>
    <dgm:pt modelId="{315F3C36-735E-413C-89ED-666EB1110875}" type="sibTrans" cxnId="{73509E6C-C894-4761-AF41-F478427EE074}">
      <dgm:prSet custT="1"/>
      <dgm:spPr/>
      <dgm:t>
        <a:bodyPr/>
        <a:lstStyle/>
        <a:p>
          <a:endParaRPr lang="zh-CN" altLang="en-US" sz="1800"/>
        </a:p>
      </dgm:t>
    </dgm:pt>
    <dgm:pt modelId="{24EB0F31-6FFE-48A3-9FF9-EFB8260C718F}">
      <dgm:prSet phldrT="[文本]" custT="1"/>
      <dgm:spPr/>
      <dgm:t>
        <a:bodyPr/>
        <a:lstStyle/>
        <a:p>
          <a:pPr>
            <a:buNone/>
          </a:pPr>
          <a:r>
            <a:rPr lang="zh-CN" altLang="en-US" sz="1800" b="1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rPr>
            <a:t>测定</a:t>
          </a:r>
          <a:r>
            <a:rPr lang="en-US" altLang="zh-CN" sz="1800" b="1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rPr>
            <a:t>3</a:t>
          </a:r>
          <a:r>
            <a:rPr lang="zh-CN" altLang="en-US" sz="1800" b="1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rPr>
            <a:t>种方法得到兔肝匀浆液样品的</a:t>
          </a:r>
          <a:r>
            <a:rPr lang="en-US" altLang="zh-CN" sz="1800" b="1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rPr>
            <a:t>GST</a:t>
          </a:r>
          <a:r>
            <a:rPr lang="zh-CN" altLang="en-US" sz="1800" b="1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rPr>
            <a:t>酶活力</a:t>
          </a:r>
          <a:r>
            <a:rPr lang="en-US" altLang="zh-CN" sz="1800" b="1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rPr>
            <a:t/>
          </a:r>
          <a:br>
            <a:rPr lang="en-US" altLang="zh-CN" sz="1800" b="1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rPr>
          </a:br>
          <a:r>
            <a:rPr lang="zh-CN" altLang="en-US" sz="1800" b="1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rPr>
            <a:t>（用</a:t>
          </a:r>
          <a:r>
            <a:rPr lang="en-US" altLang="zh-CN" sz="1800" b="1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rPr>
            <a:t>pH6.5</a:t>
          </a:r>
          <a:r>
            <a:rPr lang="zh-CN" altLang="en-US" sz="1800" b="1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rPr>
            <a:t>磷酸缓冲液测定）</a:t>
          </a:r>
          <a:endParaRPr lang="zh-CN" altLang="en-US" sz="1800" dirty="0">
            <a:solidFill>
              <a:srgbClr val="000000"/>
            </a:solidFill>
          </a:endParaRPr>
        </a:p>
      </dgm:t>
    </dgm:pt>
    <dgm:pt modelId="{11893C68-E324-485E-A257-033E1016F85B}" type="parTrans" cxnId="{081FDC32-35A3-4DD2-8801-68C3A02DB5B8}">
      <dgm:prSet/>
      <dgm:spPr/>
      <dgm:t>
        <a:bodyPr/>
        <a:lstStyle/>
        <a:p>
          <a:endParaRPr lang="zh-CN" altLang="en-US"/>
        </a:p>
      </dgm:t>
    </dgm:pt>
    <dgm:pt modelId="{DA8C3C09-78BA-4FCF-8A7A-F26064041745}" type="sibTrans" cxnId="{081FDC32-35A3-4DD2-8801-68C3A02DB5B8}">
      <dgm:prSet custT="1"/>
      <dgm:spPr/>
      <dgm:t>
        <a:bodyPr/>
        <a:lstStyle/>
        <a:p>
          <a:endParaRPr lang="zh-CN" altLang="en-US" sz="1800"/>
        </a:p>
      </dgm:t>
    </dgm:pt>
    <dgm:pt modelId="{56F1F713-5B9C-462C-AB62-2D8BD7281EC9}">
      <dgm:prSet phldrT="[文本]" custT="1"/>
      <dgm:spPr/>
      <dgm:t>
        <a:bodyPr/>
        <a:lstStyle/>
        <a:p>
          <a:r>
            <a:rPr lang="zh-CN" altLang="en-US" sz="18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选一种样品测定不同</a:t>
          </a:r>
          <a:r>
            <a:rPr lang="en-US" altLang="zh-CN" sz="18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pH</a:t>
          </a:r>
          <a:r>
            <a:rPr lang="zh-CN" altLang="en-US" sz="18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的酶活力</a:t>
          </a:r>
          <a:endParaRPr lang="zh-CN" altLang="en-US" sz="1800" dirty="0">
            <a:solidFill>
              <a:srgbClr val="000000"/>
            </a:solidFill>
          </a:endParaRPr>
        </a:p>
      </dgm:t>
    </dgm:pt>
    <dgm:pt modelId="{E1F0D87E-801F-445F-BC36-452F7A7D2DF4}" type="parTrans" cxnId="{1F794029-0AC0-4F78-ACB3-09BFA0B573F9}">
      <dgm:prSet/>
      <dgm:spPr/>
      <dgm:t>
        <a:bodyPr/>
        <a:lstStyle/>
        <a:p>
          <a:endParaRPr lang="zh-CN" altLang="en-US"/>
        </a:p>
      </dgm:t>
    </dgm:pt>
    <dgm:pt modelId="{59193750-9381-4F4F-807D-B69E1315AD0A}" type="sibTrans" cxnId="{1F794029-0AC0-4F78-ACB3-09BFA0B573F9}">
      <dgm:prSet/>
      <dgm:spPr/>
      <dgm:t>
        <a:bodyPr/>
        <a:lstStyle/>
        <a:p>
          <a:endParaRPr lang="zh-CN" altLang="en-US"/>
        </a:p>
      </dgm:t>
    </dgm:pt>
    <dgm:pt modelId="{8359D2E6-E7B9-4136-A2BA-AB3D3C96FE90}" type="pres">
      <dgm:prSet presAssocID="{D06A44B5-FC7B-4323-8185-2626373D0D72}" presName="linearFlow" presStyleCnt="0">
        <dgm:presLayoutVars>
          <dgm:resizeHandles val="exact"/>
        </dgm:presLayoutVars>
      </dgm:prSet>
      <dgm:spPr/>
    </dgm:pt>
    <dgm:pt modelId="{861B5187-40B9-40C1-A366-98A333D0BA05}" type="pres">
      <dgm:prSet presAssocID="{B73DC1AF-6F54-4878-9193-34832E8EC442}" presName="node" presStyleLbl="node1" presStyleIdx="0" presStyleCnt="4" custScaleX="247108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C6E0D03-908D-4471-8CC2-4BFF93FB0FBF}" type="pres">
      <dgm:prSet presAssocID="{51F804E1-F2EB-44B9-8A89-8B1C502E963B}" presName="sibTrans" presStyleLbl="sibTrans2D1" presStyleIdx="0" presStyleCnt="3"/>
      <dgm:spPr/>
      <dgm:t>
        <a:bodyPr/>
        <a:lstStyle/>
        <a:p>
          <a:endParaRPr lang="zh-CN" altLang="en-US"/>
        </a:p>
      </dgm:t>
    </dgm:pt>
    <dgm:pt modelId="{11172DD6-1D10-451A-AC2D-DC2CA7484578}" type="pres">
      <dgm:prSet presAssocID="{51F804E1-F2EB-44B9-8A89-8B1C502E963B}" presName="connectorText" presStyleLbl="sibTrans2D1" presStyleIdx="0" presStyleCnt="3"/>
      <dgm:spPr/>
      <dgm:t>
        <a:bodyPr/>
        <a:lstStyle/>
        <a:p>
          <a:endParaRPr lang="zh-CN" altLang="en-US"/>
        </a:p>
      </dgm:t>
    </dgm:pt>
    <dgm:pt modelId="{1E689256-1C2E-4835-993F-1A5DAB6A28E6}" type="pres">
      <dgm:prSet presAssocID="{091B1CC3-0C93-4C84-934F-D795883AEAB3}" presName="node" presStyleLbl="node1" presStyleIdx="1" presStyleCnt="4" custScaleX="247108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6992F65-82BA-4D71-B140-5683681B3323}" type="pres">
      <dgm:prSet presAssocID="{315F3C36-735E-413C-89ED-666EB1110875}" presName="sibTrans" presStyleLbl="sibTrans2D1" presStyleIdx="1" presStyleCnt="3"/>
      <dgm:spPr/>
      <dgm:t>
        <a:bodyPr/>
        <a:lstStyle/>
        <a:p>
          <a:endParaRPr lang="zh-CN" altLang="en-US"/>
        </a:p>
      </dgm:t>
    </dgm:pt>
    <dgm:pt modelId="{D022451E-2BB8-46DF-B480-D450FC260289}" type="pres">
      <dgm:prSet presAssocID="{315F3C36-735E-413C-89ED-666EB1110875}" presName="connectorText" presStyleLbl="sibTrans2D1" presStyleIdx="1" presStyleCnt="3"/>
      <dgm:spPr/>
      <dgm:t>
        <a:bodyPr/>
        <a:lstStyle/>
        <a:p>
          <a:endParaRPr lang="zh-CN" altLang="en-US"/>
        </a:p>
      </dgm:t>
    </dgm:pt>
    <dgm:pt modelId="{D275AC3D-EA2D-459D-887D-C87CF286959C}" type="pres">
      <dgm:prSet presAssocID="{24EB0F31-6FFE-48A3-9FF9-EFB8260C718F}" presName="node" presStyleLbl="node1" presStyleIdx="2" presStyleCnt="4" custScaleX="247108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1E9E099-9B17-40C8-9963-727691AEF400}" type="pres">
      <dgm:prSet presAssocID="{DA8C3C09-78BA-4FCF-8A7A-F26064041745}" presName="sibTrans" presStyleLbl="sibTrans2D1" presStyleIdx="2" presStyleCnt="3"/>
      <dgm:spPr/>
      <dgm:t>
        <a:bodyPr/>
        <a:lstStyle/>
        <a:p>
          <a:endParaRPr lang="zh-CN" altLang="en-US"/>
        </a:p>
      </dgm:t>
    </dgm:pt>
    <dgm:pt modelId="{46BF58AE-E020-4CC6-9D70-32641DB018B5}" type="pres">
      <dgm:prSet presAssocID="{DA8C3C09-78BA-4FCF-8A7A-F26064041745}" presName="connectorText" presStyleLbl="sibTrans2D1" presStyleIdx="2" presStyleCnt="3"/>
      <dgm:spPr/>
      <dgm:t>
        <a:bodyPr/>
        <a:lstStyle/>
        <a:p>
          <a:endParaRPr lang="zh-CN" altLang="en-US"/>
        </a:p>
      </dgm:t>
    </dgm:pt>
    <dgm:pt modelId="{907744E1-FF99-4777-8B50-B63DE6650914}" type="pres">
      <dgm:prSet presAssocID="{56F1F713-5B9C-462C-AB62-2D8BD7281EC9}" presName="node" presStyleLbl="node1" presStyleIdx="3" presStyleCnt="4" custScaleX="251829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7CCA3044-F3FB-46FC-9499-12BCC482C4C3}" type="presOf" srcId="{51F804E1-F2EB-44B9-8A89-8B1C502E963B}" destId="{3C6E0D03-908D-4471-8CC2-4BFF93FB0FBF}" srcOrd="0" destOrd="0" presId="urn:microsoft.com/office/officeart/2005/8/layout/process2"/>
    <dgm:cxn modelId="{D59F297C-4011-42EF-A084-8182EBA29943}" type="presOf" srcId="{315F3C36-735E-413C-89ED-666EB1110875}" destId="{D022451E-2BB8-46DF-B480-D450FC260289}" srcOrd="1" destOrd="0" presId="urn:microsoft.com/office/officeart/2005/8/layout/process2"/>
    <dgm:cxn modelId="{9F47634C-C35C-4DB6-BA55-AF11A6B30E30}" type="presOf" srcId="{51F804E1-F2EB-44B9-8A89-8B1C502E963B}" destId="{11172DD6-1D10-451A-AC2D-DC2CA7484578}" srcOrd="1" destOrd="0" presId="urn:microsoft.com/office/officeart/2005/8/layout/process2"/>
    <dgm:cxn modelId="{73509E6C-C894-4761-AF41-F478427EE074}" srcId="{D06A44B5-FC7B-4323-8185-2626373D0D72}" destId="{091B1CC3-0C93-4C84-934F-D795883AEAB3}" srcOrd="1" destOrd="0" parTransId="{9BE79AB4-6901-40B0-8AC7-D47F94079941}" sibTransId="{315F3C36-735E-413C-89ED-666EB1110875}"/>
    <dgm:cxn modelId="{D31FB27E-88C7-41DD-8E66-E8E72E7D340B}" type="presOf" srcId="{24EB0F31-6FFE-48A3-9FF9-EFB8260C718F}" destId="{D275AC3D-EA2D-459D-887D-C87CF286959C}" srcOrd="0" destOrd="0" presId="urn:microsoft.com/office/officeart/2005/8/layout/process2"/>
    <dgm:cxn modelId="{081FDC32-35A3-4DD2-8801-68C3A02DB5B8}" srcId="{D06A44B5-FC7B-4323-8185-2626373D0D72}" destId="{24EB0F31-6FFE-48A3-9FF9-EFB8260C718F}" srcOrd="2" destOrd="0" parTransId="{11893C68-E324-485E-A257-033E1016F85B}" sibTransId="{DA8C3C09-78BA-4FCF-8A7A-F26064041745}"/>
    <dgm:cxn modelId="{7BCEC02D-9535-4EDE-B40E-E4F3B8A75033}" type="presOf" srcId="{B73DC1AF-6F54-4878-9193-34832E8EC442}" destId="{861B5187-40B9-40C1-A366-98A333D0BA05}" srcOrd="0" destOrd="0" presId="urn:microsoft.com/office/officeart/2005/8/layout/process2"/>
    <dgm:cxn modelId="{095C910B-2D80-45B9-935B-1F744B402040}" type="presOf" srcId="{DA8C3C09-78BA-4FCF-8A7A-F26064041745}" destId="{01E9E099-9B17-40C8-9963-727691AEF400}" srcOrd="0" destOrd="0" presId="urn:microsoft.com/office/officeart/2005/8/layout/process2"/>
    <dgm:cxn modelId="{C40A30DF-EB27-4428-9E48-0238C174B622}" srcId="{D06A44B5-FC7B-4323-8185-2626373D0D72}" destId="{B73DC1AF-6F54-4878-9193-34832E8EC442}" srcOrd="0" destOrd="0" parTransId="{3BBB3E21-AAEA-44EA-A0BD-1C2704CB72A5}" sibTransId="{51F804E1-F2EB-44B9-8A89-8B1C502E963B}"/>
    <dgm:cxn modelId="{1F794029-0AC0-4F78-ACB3-09BFA0B573F9}" srcId="{D06A44B5-FC7B-4323-8185-2626373D0D72}" destId="{56F1F713-5B9C-462C-AB62-2D8BD7281EC9}" srcOrd="3" destOrd="0" parTransId="{E1F0D87E-801F-445F-BC36-452F7A7D2DF4}" sibTransId="{59193750-9381-4F4F-807D-B69E1315AD0A}"/>
    <dgm:cxn modelId="{AF9D3DC2-F59A-473A-95BD-FEB9827596F7}" type="presOf" srcId="{315F3C36-735E-413C-89ED-666EB1110875}" destId="{F6992F65-82BA-4D71-B140-5683681B3323}" srcOrd="0" destOrd="0" presId="urn:microsoft.com/office/officeart/2005/8/layout/process2"/>
    <dgm:cxn modelId="{EA39F63D-EC40-4674-B66A-426D40250241}" type="presOf" srcId="{D06A44B5-FC7B-4323-8185-2626373D0D72}" destId="{8359D2E6-E7B9-4136-A2BA-AB3D3C96FE90}" srcOrd="0" destOrd="0" presId="urn:microsoft.com/office/officeart/2005/8/layout/process2"/>
    <dgm:cxn modelId="{EC29B814-20F1-4719-9CF7-E1ED19D88402}" type="presOf" srcId="{091B1CC3-0C93-4C84-934F-D795883AEAB3}" destId="{1E689256-1C2E-4835-993F-1A5DAB6A28E6}" srcOrd="0" destOrd="0" presId="urn:microsoft.com/office/officeart/2005/8/layout/process2"/>
    <dgm:cxn modelId="{02E7DD00-0F7E-4C44-8540-FCFB263DDA63}" type="presOf" srcId="{56F1F713-5B9C-462C-AB62-2D8BD7281EC9}" destId="{907744E1-FF99-4777-8B50-B63DE6650914}" srcOrd="0" destOrd="0" presId="urn:microsoft.com/office/officeart/2005/8/layout/process2"/>
    <dgm:cxn modelId="{AD92AB95-CA01-44D9-B975-3E3BA7D90205}" type="presOf" srcId="{DA8C3C09-78BA-4FCF-8A7A-F26064041745}" destId="{46BF58AE-E020-4CC6-9D70-32641DB018B5}" srcOrd="1" destOrd="0" presId="urn:microsoft.com/office/officeart/2005/8/layout/process2"/>
    <dgm:cxn modelId="{A8005D20-1BE4-4C40-A3C9-2A19F40B7083}" type="presParOf" srcId="{8359D2E6-E7B9-4136-A2BA-AB3D3C96FE90}" destId="{861B5187-40B9-40C1-A366-98A333D0BA05}" srcOrd="0" destOrd="0" presId="urn:microsoft.com/office/officeart/2005/8/layout/process2"/>
    <dgm:cxn modelId="{47E7B4B0-D808-417C-BE6F-631B7E5E5B23}" type="presParOf" srcId="{8359D2E6-E7B9-4136-A2BA-AB3D3C96FE90}" destId="{3C6E0D03-908D-4471-8CC2-4BFF93FB0FBF}" srcOrd="1" destOrd="0" presId="urn:microsoft.com/office/officeart/2005/8/layout/process2"/>
    <dgm:cxn modelId="{03C3ADD0-F0A4-4176-9FDB-9E1698742341}" type="presParOf" srcId="{3C6E0D03-908D-4471-8CC2-4BFF93FB0FBF}" destId="{11172DD6-1D10-451A-AC2D-DC2CA7484578}" srcOrd="0" destOrd="0" presId="urn:microsoft.com/office/officeart/2005/8/layout/process2"/>
    <dgm:cxn modelId="{7DD42A43-EA1C-4080-872D-215245D27B45}" type="presParOf" srcId="{8359D2E6-E7B9-4136-A2BA-AB3D3C96FE90}" destId="{1E689256-1C2E-4835-993F-1A5DAB6A28E6}" srcOrd="2" destOrd="0" presId="urn:microsoft.com/office/officeart/2005/8/layout/process2"/>
    <dgm:cxn modelId="{5739E985-BE86-45C8-A58E-4815DDD5B9E4}" type="presParOf" srcId="{8359D2E6-E7B9-4136-A2BA-AB3D3C96FE90}" destId="{F6992F65-82BA-4D71-B140-5683681B3323}" srcOrd="3" destOrd="0" presId="urn:microsoft.com/office/officeart/2005/8/layout/process2"/>
    <dgm:cxn modelId="{E757AA6D-B579-4FE0-816D-DE3B8C5E2293}" type="presParOf" srcId="{F6992F65-82BA-4D71-B140-5683681B3323}" destId="{D022451E-2BB8-46DF-B480-D450FC260289}" srcOrd="0" destOrd="0" presId="urn:microsoft.com/office/officeart/2005/8/layout/process2"/>
    <dgm:cxn modelId="{F01F925C-49E9-4536-BF21-B0B90F357167}" type="presParOf" srcId="{8359D2E6-E7B9-4136-A2BA-AB3D3C96FE90}" destId="{D275AC3D-EA2D-459D-887D-C87CF286959C}" srcOrd="4" destOrd="0" presId="urn:microsoft.com/office/officeart/2005/8/layout/process2"/>
    <dgm:cxn modelId="{0488A57B-E468-4448-9857-33239946269A}" type="presParOf" srcId="{8359D2E6-E7B9-4136-A2BA-AB3D3C96FE90}" destId="{01E9E099-9B17-40C8-9963-727691AEF400}" srcOrd="5" destOrd="0" presId="urn:microsoft.com/office/officeart/2005/8/layout/process2"/>
    <dgm:cxn modelId="{3A3D8D10-2A94-4040-86CD-73B768AB2274}" type="presParOf" srcId="{01E9E099-9B17-40C8-9963-727691AEF400}" destId="{46BF58AE-E020-4CC6-9D70-32641DB018B5}" srcOrd="0" destOrd="0" presId="urn:microsoft.com/office/officeart/2005/8/layout/process2"/>
    <dgm:cxn modelId="{937A6ADD-56B0-44B7-89D8-BD2C44730778}" type="presParOf" srcId="{8359D2E6-E7B9-4136-A2BA-AB3D3C96FE90}" destId="{907744E1-FF99-4777-8B50-B63DE6650914}" srcOrd="6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788A1A9-76AC-4734-B5C0-4B632FC3A575}" type="doc">
      <dgm:prSet loTypeId="urn:microsoft.com/office/officeart/2008/layout/NameandTitleOrganizationalChart" loCatId="hierarchy" qsTypeId="urn:microsoft.com/office/officeart/2005/8/quickstyle/simple2" qsCatId="simple" csTypeId="urn:microsoft.com/office/officeart/2005/8/colors/accent2_4" csCatId="accent2" phldr="1"/>
      <dgm:spPr/>
      <dgm:t>
        <a:bodyPr/>
        <a:lstStyle/>
        <a:p>
          <a:endParaRPr lang="zh-CN" altLang="en-US"/>
        </a:p>
      </dgm:t>
    </dgm:pt>
    <dgm:pt modelId="{5BF709CA-87F7-4CC3-A94B-9B94E23C425F}">
      <dgm:prSet phldrT="[文本]" custT="1"/>
      <dgm:spPr/>
      <dgm:t>
        <a:bodyPr/>
        <a:lstStyle/>
        <a:p>
          <a:r>
            <a:rPr lang="zh-CN" altLang="en-US" sz="2800" b="1" dirty="0" smtClean="0">
              <a:latin typeface="Times New Roman" pitchFamily="18" charset="0"/>
              <a:ea typeface="+mn-ea"/>
              <a:cs typeface="Times New Roman" pitchFamily="18" charset="0"/>
            </a:rPr>
            <a:t>兔肝</a:t>
          </a:r>
          <a:endParaRPr lang="zh-CN" altLang="en-US" sz="2800" b="1" dirty="0">
            <a:latin typeface="Times New Roman" pitchFamily="18" charset="0"/>
            <a:ea typeface="+mn-ea"/>
            <a:cs typeface="Times New Roman" pitchFamily="18" charset="0"/>
          </a:endParaRPr>
        </a:p>
      </dgm:t>
    </dgm:pt>
    <dgm:pt modelId="{4F467900-8D4E-4E66-9A04-869CC0B682DC}" type="parTrans" cxnId="{9F9BE47E-8005-47C8-8D4A-883DEB9F8581}">
      <dgm:prSet/>
      <dgm:spPr/>
      <dgm:t>
        <a:bodyPr/>
        <a:lstStyle/>
        <a:p>
          <a:endParaRPr lang="zh-CN" altLang="en-US"/>
        </a:p>
      </dgm:t>
    </dgm:pt>
    <dgm:pt modelId="{49D4C057-BEAF-4787-83B2-9EC5587474BD}" type="sibTrans" cxnId="{9F9BE47E-8005-47C8-8D4A-883DEB9F8581}">
      <dgm:prSet custT="1"/>
      <dgm:spPr/>
      <dgm:t>
        <a:bodyPr/>
        <a:lstStyle/>
        <a:p>
          <a:pPr algn="ctr"/>
          <a:r>
            <a:rPr lang="zh-CN" altLang="en-US" sz="2000" b="1" dirty="0" smtClean="0"/>
            <a:t>三种匀浆方法</a:t>
          </a:r>
          <a:endParaRPr lang="zh-CN" altLang="en-US" sz="2000" b="1" dirty="0"/>
        </a:p>
      </dgm:t>
    </dgm:pt>
    <dgm:pt modelId="{490FC6C0-74D1-445D-B576-8DB978D4214F}">
      <dgm:prSet phldrT="[文本]" custT="1"/>
      <dgm:spPr/>
      <dgm:t>
        <a:bodyPr/>
        <a:lstStyle/>
        <a:p>
          <a:r>
            <a:rPr lang="zh-CN" altLang="en-US" sz="2400" b="1" dirty="0" smtClean="0">
              <a:latin typeface="Times New Roman" pitchFamily="18" charset="0"/>
              <a:ea typeface="+mn-ea"/>
              <a:cs typeface="Times New Roman" pitchFamily="18" charset="0"/>
            </a:rPr>
            <a:t>电动匀浆器</a:t>
          </a:r>
          <a:endParaRPr lang="zh-CN" altLang="en-US" sz="2400" b="1" dirty="0">
            <a:latin typeface="Times New Roman" pitchFamily="18" charset="0"/>
            <a:ea typeface="+mn-ea"/>
            <a:cs typeface="Times New Roman" pitchFamily="18" charset="0"/>
          </a:endParaRPr>
        </a:p>
      </dgm:t>
    </dgm:pt>
    <dgm:pt modelId="{CC6518F8-3D9F-41D2-A337-815ABDD75466}" type="parTrans" cxnId="{650E495F-BF4B-4C38-843C-312FB50333BB}">
      <dgm:prSet/>
      <dgm:spPr/>
      <dgm:t>
        <a:bodyPr/>
        <a:lstStyle/>
        <a:p>
          <a:endParaRPr lang="zh-CN" altLang="en-US"/>
        </a:p>
      </dgm:t>
    </dgm:pt>
    <dgm:pt modelId="{D98CC2D9-FE86-4066-9B03-404A672A65F5}" type="sibTrans" cxnId="{650E495F-BF4B-4C38-843C-312FB50333BB}">
      <dgm:prSet custT="1"/>
      <dgm:spPr/>
      <dgm:t>
        <a:bodyPr/>
        <a:lstStyle/>
        <a:p>
          <a:pPr algn="ctr"/>
          <a:r>
            <a:rPr lang="en-US" altLang="zh-CN" sz="2000" b="1" dirty="0" smtClean="0">
              <a:latin typeface="Times New Roman" pitchFamily="18" charset="0"/>
              <a:cs typeface="Times New Roman" pitchFamily="18" charset="0"/>
            </a:rPr>
            <a:t>pH6.5</a:t>
          </a:r>
          <a:r>
            <a:rPr lang="zh-CN" altLang="en-US" sz="2000" b="1" dirty="0" smtClean="0">
              <a:latin typeface="Times New Roman" pitchFamily="18" charset="0"/>
              <a:cs typeface="Times New Roman" pitchFamily="18" charset="0"/>
            </a:rPr>
            <a:t>酶活力</a:t>
          </a:r>
          <a:endParaRPr lang="zh-CN" altLang="en-US" sz="2000" b="1" dirty="0">
            <a:latin typeface="Times New Roman" pitchFamily="18" charset="0"/>
            <a:cs typeface="Times New Roman" pitchFamily="18" charset="0"/>
          </a:endParaRPr>
        </a:p>
      </dgm:t>
    </dgm:pt>
    <dgm:pt modelId="{E1596F39-C4AB-43D7-A7A1-554DA45C5900}">
      <dgm:prSet phldrT="[文本]" custT="1"/>
      <dgm:spPr>
        <a:solidFill>
          <a:schemeClr val="accent6">
            <a:lumMod val="40000"/>
            <a:lumOff val="60000"/>
          </a:schemeClr>
        </a:solidFill>
      </dgm:spPr>
      <dgm:t>
        <a:bodyPr/>
        <a:lstStyle/>
        <a:p>
          <a:pPr>
            <a:lnSpc>
              <a:spcPts val="2000"/>
            </a:lnSpc>
          </a:pPr>
          <a:r>
            <a:rPr lang="zh-CN" altLang="en-US" sz="2400" b="1" dirty="0" smtClean="0">
              <a:latin typeface="Times New Roman" pitchFamily="18" charset="0"/>
              <a:ea typeface="+mn-ea"/>
              <a:cs typeface="Times New Roman" pitchFamily="18" charset="0"/>
            </a:rPr>
            <a:t>生物样品均质器</a:t>
          </a:r>
          <a:endParaRPr lang="zh-CN" altLang="en-US" sz="2400" b="1" dirty="0">
            <a:latin typeface="Times New Roman" pitchFamily="18" charset="0"/>
            <a:ea typeface="+mn-ea"/>
            <a:cs typeface="Times New Roman" pitchFamily="18" charset="0"/>
          </a:endParaRPr>
        </a:p>
      </dgm:t>
    </dgm:pt>
    <dgm:pt modelId="{D4AA3A91-685D-4989-A8BA-99AFEFDDC4AA}" type="parTrans" cxnId="{39C9DF43-FE81-4BAA-A263-2782DC4C3137}">
      <dgm:prSet/>
      <dgm:spPr/>
      <dgm:t>
        <a:bodyPr/>
        <a:lstStyle/>
        <a:p>
          <a:endParaRPr lang="zh-CN" altLang="en-US"/>
        </a:p>
      </dgm:t>
    </dgm:pt>
    <dgm:pt modelId="{21CF14F7-D865-4A70-BE82-FF2A65B1BA36}" type="sibTrans" cxnId="{39C9DF43-FE81-4BAA-A263-2782DC4C3137}">
      <dgm:prSet custT="1"/>
      <dgm:spPr>
        <a:ln>
          <a:solidFill>
            <a:schemeClr val="accent6">
              <a:lumMod val="40000"/>
              <a:lumOff val="60000"/>
            </a:schemeClr>
          </a:solidFill>
        </a:ln>
      </dgm:spPr>
      <dgm:t>
        <a:bodyPr/>
        <a:lstStyle/>
        <a:p>
          <a:pPr algn="ctr"/>
          <a:r>
            <a:rPr lang="en-US" altLang="zh-CN" sz="2000" b="1" dirty="0" smtClean="0">
              <a:latin typeface="Times New Roman" pitchFamily="18" charset="0"/>
              <a:cs typeface="Times New Roman" pitchFamily="18" charset="0"/>
            </a:rPr>
            <a:t>pH6.5</a:t>
          </a:r>
          <a:r>
            <a:rPr lang="zh-CN" altLang="en-US" sz="2000" b="1" dirty="0" smtClean="0">
              <a:latin typeface="Times New Roman" pitchFamily="18" charset="0"/>
              <a:cs typeface="Times New Roman" pitchFamily="18" charset="0"/>
            </a:rPr>
            <a:t>酶活力</a:t>
          </a:r>
          <a:endParaRPr lang="zh-CN" altLang="en-US" sz="2000" b="1" dirty="0">
            <a:latin typeface="Times New Roman" pitchFamily="18" charset="0"/>
            <a:cs typeface="Times New Roman" pitchFamily="18" charset="0"/>
          </a:endParaRPr>
        </a:p>
      </dgm:t>
    </dgm:pt>
    <dgm:pt modelId="{6BE0FC27-DEED-4ACA-901F-B2243F9A69EE}">
      <dgm:prSet phldrT="[文本]" custT="1"/>
      <dgm:spPr/>
      <dgm:t>
        <a:bodyPr/>
        <a:lstStyle/>
        <a:p>
          <a:r>
            <a:rPr lang="zh-CN" altLang="en-US" sz="2400" b="1" dirty="0" smtClean="0">
              <a:latin typeface="Times New Roman" pitchFamily="18" charset="0"/>
              <a:ea typeface="+mn-ea"/>
              <a:cs typeface="Times New Roman" pitchFamily="18" charset="0"/>
            </a:rPr>
            <a:t>玻璃匀浆器</a:t>
          </a:r>
          <a:endParaRPr lang="zh-CN" altLang="en-US" sz="2400" b="1" dirty="0">
            <a:latin typeface="Times New Roman" pitchFamily="18" charset="0"/>
            <a:ea typeface="+mn-ea"/>
            <a:cs typeface="Times New Roman" pitchFamily="18" charset="0"/>
          </a:endParaRPr>
        </a:p>
      </dgm:t>
    </dgm:pt>
    <dgm:pt modelId="{3FC159F2-4AC7-4BD2-B1A6-7D4E8A9F1B04}" type="sibTrans" cxnId="{3005A049-6808-4FE7-B292-C6245E67D69D}">
      <dgm:prSet custT="1"/>
      <dgm:spPr/>
      <dgm:t>
        <a:bodyPr/>
        <a:lstStyle/>
        <a:p>
          <a:pPr algn="ctr"/>
          <a:r>
            <a:rPr lang="en-US" altLang="zh-CN" sz="2000" b="1" dirty="0" smtClean="0">
              <a:latin typeface="Times New Roman" pitchFamily="18" charset="0"/>
              <a:cs typeface="Times New Roman" pitchFamily="18" charset="0"/>
            </a:rPr>
            <a:t>pH6.5</a:t>
          </a:r>
          <a:r>
            <a:rPr lang="zh-CN" altLang="en-US" sz="2000" b="1" dirty="0" smtClean="0">
              <a:latin typeface="Times New Roman" pitchFamily="18" charset="0"/>
              <a:cs typeface="Times New Roman" pitchFamily="18" charset="0"/>
            </a:rPr>
            <a:t>酶活力</a:t>
          </a:r>
          <a:endParaRPr lang="zh-CN" altLang="en-US" sz="2000" b="1" dirty="0">
            <a:latin typeface="Times New Roman" pitchFamily="18" charset="0"/>
            <a:cs typeface="Times New Roman" pitchFamily="18" charset="0"/>
          </a:endParaRPr>
        </a:p>
      </dgm:t>
    </dgm:pt>
    <dgm:pt modelId="{4F6E4785-F493-4016-B626-1F0E53EA433E}" type="parTrans" cxnId="{3005A049-6808-4FE7-B292-C6245E67D69D}">
      <dgm:prSet/>
      <dgm:spPr/>
      <dgm:t>
        <a:bodyPr/>
        <a:lstStyle/>
        <a:p>
          <a:endParaRPr lang="zh-CN" altLang="en-US"/>
        </a:p>
      </dgm:t>
    </dgm:pt>
    <dgm:pt modelId="{1B8F2122-F2B3-4386-8216-FFD360D76AD9}" type="pres">
      <dgm:prSet presAssocID="{F788A1A9-76AC-4734-B5C0-4B632FC3A575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E1B9A893-4BC0-4A17-A8D8-4E3D44CC2BBF}" type="pres">
      <dgm:prSet presAssocID="{5BF709CA-87F7-4CC3-A94B-9B94E23C425F}" presName="hierRoot1" presStyleCnt="0">
        <dgm:presLayoutVars>
          <dgm:hierBranch val="init"/>
        </dgm:presLayoutVars>
      </dgm:prSet>
      <dgm:spPr/>
    </dgm:pt>
    <dgm:pt modelId="{5BBB402D-3C42-420D-84E8-2118022EDDB5}" type="pres">
      <dgm:prSet presAssocID="{5BF709CA-87F7-4CC3-A94B-9B94E23C425F}" presName="rootComposite1" presStyleCnt="0"/>
      <dgm:spPr/>
    </dgm:pt>
    <dgm:pt modelId="{9C6B6A37-F4BC-4D19-9C15-AB2151ABEAEE}" type="pres">
      <dgm:prSet presAssocID="{5BF709CA-87F7-4CC3-A94B-9B94E23C425F}" presName="rootText1" presStyleLbl="node0" presStyleIdx="0" presStyleCnt="1" custScaleY="62744" custLinFactNeighborY="11645">
        <dgm:presLayoutVars>
          <dgm:chMax/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7880010-E5C8-4938-9212-71E97871C898}" type="pres">
      <dgm:prSet presAssocID="{5BF709CA-87F7-4CC3-A94B-9B94E23C425F}" presName="titleText1" presStyleLbl="fgAcc0" presStyleIdx="0" presStyleCnt="1" custLinFactNeighborY="-15595">
        <dgm:presLayoutVars>
          <dgm:chMax val="0"/>
          <dgm:chPref val="0"/>
        </dgm:presLayoutVars>
      </dgm:prSet>
      <dgm:spPr/>
      <dgm:t>
        <a:bodyPr/>
        <a:lstStyle/>
        <a:p>
          <a:endParaRPr lang="zh-CN" altLang="en-US"/>
        </a:p>
      </dgm:t>
    </dgm:pt>
    <dgm:pt modelId="{7ECA59F3-056D-48EE-A502-478D890B45A8}" type="pres">
      <dgm:prSet presAssocID="{5BF709CA-87F7-4CC3-A94B-9B94E23C425F}" presName="rootConnector1" presStyleLbl="node1" presStyleIdx="0" presStyleCnt="3"/>
      <dgm:spPr/>
      <dgm:t>
        <a:bodyPr/>
        <a:lstStyle/>
        <a:p>
          <a:endParaRPr lang="zh-CN" altLang="en-US"/>
        </a:p>
      </dgm:t>
    </dgm:pt>
    <dgm:pt modelId="{CA0DCA22-34E2-40A5-BEDE-8501808D48E9}" type="pres">
      <dgm:prSet presAssocID="{5BF709CA-87F7-4CC3-A94B-9B94E23C425F}" presName="hierChild2" presStyleCnt="0"/>
      <dgm:spPr/>
    </dgm:pt>
    <dgm:pt modelId="{9D91E4BC-936F-4026-A902-A27B8B8653C6}" type="pres">
      <dgm:prSet presAssocID="{4F6E4785-F493-4016-B626-1F0E53EA433E}" presName="Name37" presStyleLbl="parChTrans1D2" presStyleIdx="0" presStyleCnt="3"/>
      <dgm:spPr/>
      <dgm:t>
        <a:bodyPr/>
        <a:lstStyle/>
        <a:p>
          <a:endParaRPr lang="zh-CN" altLang="en-US"/>
        </a:p>
      </dgm:t>
    </dgm:pt>
    <dgm:pt modelId="{365BF6A2-750D-406C-BFA1-E7B03C4EA03B}" type="pres">
      <dgm:prSet presAssocID="{6BE0FC27-DEED-4ACA-901F-B2243F9A69EE}" presName="hierRoot2" presStyleCnt="0">
        <dgm:presLayoutVars>
          <dgm:hierBranch val="init"/>
        </dgm:presLayoutVars>
      </dgm:prSet>
      <dgm:spPr/>
    </dgm:pt>
    <dgm:pt modelId="{F29C0477-D251-42E4-B7D5-B060A184F480}" type="pres">
      <dgm:prSet presAssocID="{6BE0FC27-DEED-4ACA-901F-B2243F9A69EE}" presName="rootComposite" presStyleCnt="0"/>
      <dgm:spPr/>
    </dgm:pt>
    <dgm:pt modelId="{1D576C77-FC2C-4EED-9676-30E5A37EEFF7}" type="pres">
      <dgm:prSet presAssocID="{6BE0FC27-DEED-4ACA-901F-B2243F9A69EE}" presName="rootText" presStyleLbl="node1" presStyleIdx="0" presStyleCnt="3">
        <dgm:presLayoutVars>
          <dgm:chMax/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14CC328-7398-42F1-8E32-C9988DCA1910}" type="pres">
      <dgm:prSet presAssocID="{6BE0FC27-DEED-4ACA-901F-B2243F9A69EE}" presName="titleText2" presStyleLbl="fgAcc1" presStyleIdx="0" presStyleCnt="3">
        <dgm:presLayoutVars>
          <dgm:chMax val="0"/>
          <dgm:chPref val="0"/>
        </dgm:presLayoutVars>
      </dgm:prSet>
      <dgm:spPr/>
      <dgm:t>
        <a:bodyPr/>
        <a:lstStyle/>
        <a:p>
          <a:endParaRPr lang="zh-CN" altLang="en-US"/>
        </a:p>
      </dgm:t>
    </dgm:pt>
    <dgm:pt modelId="{7E8CD680-6D4B-4F29-8A60-11DA4751FADD}" type="pres">
      <dgm:prSet presAssocID="{6BE0FC27-DEED-4ACA-901F-B2243F9A69EE}" presName="rootConnector" presStyleLbl="node2" presStyleIdx="0" presStyleCnt="0"/>
      <dgm:spPr/>
      <dgm:t>
        <a:bodyPr/>
        <a:lstStyle/>
        <a:p>
          <a:endParaRPr lang="zh-CN" altLang="en-US"/>
        </a:p>
      </dgm:t>
    </dgm:pt>
    <dgm:pt modelId="{DA5704B7-CC6F-46AD-A408-AA64F1829F45}" type="pres">
      <dgm:prSet presAssocID="{6BE0FC27-DEED-4ACA-901F-B2243F9A69EE}" presName="hierChild4" presStyleCnt="0"/>
      <dgm:spPr/>
    </dgm:pt>
    <dgm:pt modelId="{CE9DBA10-984A-43DA-A946-AA66023784F4}" type="pres">
      <dgm:prSet presAssocID="{6BE0FC27-DEED-4ACA-901F-B2243F9A69EE}" presName="hierChild5" presStyleCnt="0"/>
      <dgm:spPr/>
    </dgm:pt>
    <dgm:pt modelId="{7CDD3E8C-6BFF-4A84-BF2E-F8606A6A848C}" type="pres">
      <dgm:prSet presAssocID="{CC6518F8-3D9F-41D2-A337-815ABDD75466}" presName="Name37" presStyleLbl="parChTrans1D2" presStyleIdx="1" presStyleCnt="3"/>
      <dgm:spPr/>
      <dgm:t>
        <a:bodyPr/>
        <a:lstStyle/>
        <a:p>
          <a:endParaRPr lang="zh-CN" altLang="en-US"/>
        </a:p>
      </dgm:t>
    </dgm:pt>
    <dgm:pt modelId="{FA7FD5D7-D99B-4CEF-9995-1582B99D1B37}" type="pres">
      <dgm:prSet presAssocID="{490FC6C0-74D1-445D-B576-8DB978D4214F}" presName="hierRoot2" presStyleCnt="0">
        <dgm:presLayoutVars>
          <dgm:hierBranch val="init"/>
        </dgm:presLayoutVars>
      </dgm:prSet>
      <dgm:spPr/>
    </dgm:pt>
    <dgm:pt modelId="{EC297709-BB75-48CA-9C3B-1350C7582836}" type="pres">
      <dgm:prSet presAssocID="{490FC6C0-74D1-445D-B576-8DB978D4214F}" presName="rootComposite" presStyleCnt="0"/>
      <dgm:spPr/>
    </dgm:pt>
    <dgm:pt modelId="{4222D9E5-80CF-467C-9609-FEB0AC56110E}" type="pres">
      <dgm:prSet presAssocID="{490FC6C0-74D1-445D-B576-8DB978D4214F}" presName="rootText" presStyleLbl="node1" presStyleIdx="1" presStyleCnt="3">
        <dgm:presLayoutVars>
          <dgm:chMax/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5BF3574-1200-4927-85AC-C3871B5BE6D2}" type="pres">
      <dgm:prSet presAssocID="{490FC6C0-74D1-445D-B576-8DB978D4214F}" presName="titleText2" presStyleLbl="fgAcc1" presStyleIdx="1" presStyleCnt="3">
        <dgm:presLayoutVars>
          <dgm:chMax val="0"/>
          <dgm:chPref val="0"/>
        </dgm:presLayoutVars>
      </dgm:prSet>
      <dgm:spPr/>
      <dgm:t>
        <a:bodyPr/>
        <a:lstStyle/>
        <a:p>
          <a:endParaRPr lang="zh-CN" altLang="en-US"/>
        </a:p>
      </dgm:t>
    </dgm:pt>
    <dgm:pt modelId="{3028B87B-6CC1-4688-BA3F-354884131ADC}" type="pres">
      <dgm:prSet presAssocID="{490FC6C0-74D1-445D-B576-8DB978D4214F}" presName="rootConnector" presStyleLbl="node2" presStyleIdx="0" presStyleCnt="0"/>
      <dgm:spPr/>
      <dgm:t>
        <a:bodyPr/>
        <a:lstStyle/>
        <a:p>
          <a:endParaRPr lang="zh-CN" altLang="en-US"/>
        </a:p>
      </dgm:t>
    </dgm:pt>
    <dgm:pt modelId="{A3C39997-4814-484F-82C0-F667EFA7EB43}" type="pres">
      <dgm:prSet presAssocID="{490FC6C0-74D1-445D-B576-8DB978D4214F}" presName="hierChild4" presStyleCnt="0"/>
      <dgm:spPr/>
    </dgm:pt>
    <dgm:pt modelId="{2C081B43-F996-4D23-A314-6243D46C0B12}" type="pres">
      <dgm:prSet presAssocID="{490FC6C0-74D1-445D-B576-8DB978D4214F}" presName="hierChild5" presStyleCnt="0"/>
      <dgm:spPr/>
    </dgm:pt>
    <dgm:pt modelId="{F5C07314-8A92-48D7-A9DC-9B2D80D662C2}" type="pres">
      <dgm:prSet presAssocID="{D4AA3A91-685D-4989-A8BA-99AFEFDDC4AA}" presName="Name37" presStyleLbl="parChTrans1D2" presStyleIdx="2" presStyleCnt="3"/>
      <dgm:spPr/>
      <dgm:t>
        <a:bodyPr/>
        <a:lstStyle/>
        <a:p>
          <a:endParaRPr lang="zh-CN" altLang="en-US"/>
        </a:p>
      </dgm:t>
    </dgm:pt>
    <dgm:pt modelId="{DD940DF7-8E08-42B0-9912-B3E3E2F64884}" type="pres">
      <dgm:prSet presAssocID="{E1596F39-C4AB-43D7-A7A1-554DA45C5900}" presName="hierRoot2" presStyleCnt="0">
        <dgm:presLayoutVars>
          <dgm:hierBranch val="init"/>
        </dgm:presLayoutVars>
      </dgm:prSet>
      <dgm:spPr/>
    </dgm:pt>
    <dgm:pt modelId="{D3A5C68B-D2E7-4FC9-860E-5763C6CBB9D8}" type="pres">
      <dgm:prSet presAssocID="{E1596F39-C4AB-43D7-A7A1-554DA45C5900}" presName="rootComposite" presStyleCnt="0"/>
      <dgm:spPr/>
    </dgm:pt>
    <dgm:pt modelId="{6D44E8B8-8856-42DF-85B0-2A7019731CB6}" type="pres">
      <dgm:prSet presAssocID="{E1596F39-C4AB-43D7-A7A1-554DA45C5900}" presName="rootText" presStyleLbl="node1" presStyleIdx="2" presStyleCnt="3" custLinFactNeighborX="2232" custLinFactNeighborY="537">
        <dgm:presLayoutVars>
          <dgm:chMax/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F80612A-07D9-481C-AABB-517809588717}" type="pres">
      <dgm:prSet presAssocID="{E1596F39-C4AB-43D7-A7A1-554DA45C5900}" presName="titleText2" presStyleLbl="fgAcc1" presStyleIdx="2" presStyleCnt="3">
        <dgm:presLayoutVars>
          <dgm:chMax val="0"/>
          <dgm:chPref val="0"/>
        </dgm:presLayoutVars>
      </dgm:prSet>
      <dgm:spPr/>
      <dgm:t>
        <a:bodyPr/>
        <a:lstStyle/>
        <a:p>
          <a:endParaRPr lang="zh-CN" altLang="en-US"/>
        </a:p>
      </dgm:t>
    </dgm:pt>
    <dgm:pt modelId="{B095CE73-0D49-426C-A527-41D5316702AF}" type="pres">
      <dgm:prSet presAssocID="{E1596F39-C4AB-43D7-A7A1-554DA45C5900}" presName="rootConnector" presStyleLbl="node2" presStyleIdx="0" presStyleCnt="0"/>
      <dgm:spPr/>
      <dgm:t>
        <a:bodyPr/>
        <a:lstStyle/>
        <a:p>
          <a:endParaRPr lang="zh-CN" altLang="en-US"/>
        </a:p>
      </dgm:t>
    </dgm:pt>
    <dgm:pt modelId="{736ADD68-C1C2-4889-B012-5D9D00668F15}" type="pres">
      <dgm:prSet presAssocID="{E1596F39-C4AB-43D7-A7A1-554DA45C5900}" presName="hierChild4" presStyleCnt="0"/>
      <dgm:spPr/>
    </dgm:pt>
    <dgm:pt modelId="{80CCBFD8-793A-4238-9E0B-1B5F6BBBB3CF}" type="pres">
      <dgm:prSet presAssocID="{E1596F39-C4AB-43D7-A7A1-554DA45C5900}" presName="hierChild5" presStyleCnt="0"/>
      <dgm:spPr/>
    </dgm:pt>
    <dgm:pt modelId="{84A74506-6375-4500-A9C6-928AECFFEA05}" type="pres">
      <dgm:prSet presAssocID="{5BF709CA-87F7-4CC3-A94B-9B94E23C425F}" presName="hierChild3" presStyleCnt="0"/>
      <dgm:spPr/>
    </dgm:pt>
  </dgm:ptLst>
  <dgm:cxnLst>
    <dgm:cxn modelId="{04BA5E46-9ED2-45AE-9767-A81330AEEFFB}" type="presOf" srcId="{CC6518F8-3D9F-41D2-A337-815ABDD75466}" destId="{7CDD3E8C-6BFF-4A84-BF2E-F8606A6A848C}" srcOrd="0" destOrd="0" presId="urn:microsoft.com/office/officeart/2008/layout/NameandTitleOrganizationalChart"/>
    <dgm:cxn modelId="{0A797588-18AE-4702-B87F-03623601D26F}" type="presOf" srcId="{4F6E4785-F493-4016-B626-1F0E53EA433E}" destId="{9D91E4BC-936F-4026-A902-A27B8B8653C6}" srcOrd="0" destOrd="0" presId="urn:microsoft.com/office/officeart/2008/layout/NameandTitleOrganizationalChart"/>
    <dgm:cxn modelId="{39C9DF43-FE81-4BAA-A263-2782DC4C3137}" srcId="{5BF709CA-87F7-4CC3-A94B-9B94E23C425F}" destId="{E1596F39-C4AB-43D7-A7A1-554DA45C5900}" srcOrd="2" destOrd="0" parTransId="{D4AA3A91-685D-4989-A8BA-99AFEFDDC4AA}" sibTransId="{21CF14F7-D865-4A70-BE82-FF2A65B1BA36}"/>
    <dgm:cxn modelId="{8D5E409A-F953-4076-878B-7C78DE0CF4E2}" type="presOf" srcId="{5BF709CA-87F7-4CC3-A94B-9B94E23C425F}" destId="{7ECA59F3-056D-48EE-A502-478D890B45A8}" srcOrd="1" destOrd="0" presId="urn:microsoft.com/office/officeart/2008/layout/NameandTitleOrganizationalChart"/>
    <dgm:cxn modelId="{D1ADBAAD-CA0C-465A-8A81-FD364A41D5A3}" type="presOf" srcId="{D4AA3A91-685D-4989-A8BA-99AFEFDDC4AA}" destId="{F5C07314-8A92-48D7-A9DC-9B2D80D662C2}" srcOrd="0" destOrd="0" presId="urn:microsoft.com/office/officeart/2008/layout/NameandTitleOrganizationalChart"/>
    <dgm:cxn modelId="{B8CB21EA-74FA-4A42-BD7D-799B74DA0965}" type="presOf" srcId="{490FC6C0-74D1-445D-B576-8DB978D4214F}" destId="{4222D9E5-80CF-467C-9609-FEB0AC56110E}" srcOrd="0" destOrd="0" presId="urn:microsoft.com/office/officeart/2008/layout/NameandTitleOrganizationalChart"/>
    <dgm:cxn modelId="{9F9BE47E-8005-47C8-8D4A-883DEB9F8581}" srcId="{F788A1A9-76AC-4734-B5C0-4B632FC3A575}" destId="{5BF709CA-87F7-4CC3-A94B-9B94E23C425F}" srcOrd="0" destOrd="0" parTransId="{4F467900-8D4E-4E66-9A04-869CC0B682DC}" sibTransId="{49D4C057-BEAF-4787-83B2-9EC5587474BD}"/>
    <dgm:cxn modelId="{3005A049-6808-4FE7-B292-C6245E67D69D}" srcId="{5BF709CA-87F7-4CC3-A94B-9B94E23C425F}" destId="{6BE0FC27-DEED-4ACA-901F-B2243F9A69EE}" srcOrd="0" destOrd="0" parTransId="{4F6E4785-F493-4016-B626-1F0E53EA433E}" sibTransId="{3FC159F2-4AC7-4BD2-B1A6-7D4E8A9F1B04}"/>
    <dgm:cxn modelId="{6BAE5248-19F2-47F3-8E72-58FD685442A0}" type="presOf" srcId="{3FC159F2-4AC7-4BD2-B1A6-7D4E8A9F1B04}" destId="{714CC328-7398-42F1-8E32-C9988DCA1910}" srcOrd="0" destOrd="0" presId="urn:microsoft.com/office/officeart/2008/layout/NameandTitleOrganizationalChart"/>
    <dgm:cxn modelId="{3B97EF50-9415-4E79-8B4F-DF14FA2C1C52}" type="presOf" srcId="{E1596F39-C4AB-43D7-A7A1-554DA45C5900}" destId="{B095CE73-0D49-426C-A527-41D5316702AF}" srcOrd="1" destOrd="0" presId="urn:microsoft.com/office/officeart/2008/layout/NameandTitleOrganizationalChart"/>
    <dgm:cxn modelId="{90A89E04-1601-4E28-B56D-A5FC82D4AB44}" type="presOf" srcId="{49D4C057-BEAF-4787-83B2-9EC5587474BD}" destId="{37880010-E5C8-4938-9212-71E97871C898}" srcOrd="0" destOrd="0" presId="urn:microsoft.com/office/officeart/2008/layout/NameandTitleOrganizationalChart"/>
    <dgm:cxn modelId="{DD8E8C9C-5955-4983-BF01-E80E47813793}" type="presOf" srcId="{6BE0FC27-DEED-4ACA-901F-B2243F9A69EE}" destId="{7E8CD680-6D4B-4F29-8A60-11DA4751FADD}" srcOrd="1" destOrd="0" presId="urn:microsoft.com/office/officeart/2008/layout/NameandTitleOrganizationalChart"/>
    <dgm:cxn modelId="{EB476CE5-B4DF-441D-BF77-C2340BDDB42B}" type="presOf" srcId="{6BE0FC27-DEED-4ACA-901F-B2243F9A69EE}" destId="{1D576C77-FC2C-4EED-9676-30E5A37EEFF7}" srcOrd="0" destOrd="0" presId="urn:microsoft.com/office/officeart/2008/layout/NameandTitleOrganizationalChart"/>
    <dgm:cxn modelId="{650E495F-BF4B-4C38-843C-312FB50333BB}" srcId="{5BF709CA-87F7-4CC3-A94B-9B94E23C425F}" destId="{490FC6C0-74D1-445D-B576-8DB978D4214F}" srcOrd="1" destOrd="0" parTransId="{CC6518F8-3D9F-41D2-A337-815ABDD75466}" sibTransId="{D98CC2D9-FE86-4066-9B03-404A672A65F5}"/>
    <dgm:cxn modelId="{BF3DAB28-E7C5-4EBE-B154-DB2879722878}" type="presOf" srcId="{5BF709CA-87F7-4CC3-A94B-9B94E23C425F}" destId="{9C6B6A37-F4BC-4D19-9C15-AB2151ABEAEE}" srcOrd="0" destOrd="0" presId="urn:microsoft.com/office/officeart/2008/layout/NameandTitleOrganizationalChart"/>
    <dgm:cxn modelId="{94DC382F-8C61-483D-90C9-68CA15FF3DEB}" type="presOf" srcId="{E1596F39-C4AB-43D7-A7A1-554DA45C5900}" destId="{6D44E8B8-8856-42DF-85B0-2A7019731CB6}" srcOrd="0" destOrd="0" presId="urn:microsoft.com/office/officeart/2008/layout/NameandTitleOrganizationalChart"/>
    <dgm:cxn modelId="{93C28F41-59EA-4798-BCCA-1B1884C2963F}" type="presOf" srcId="{D98CC2D9-FE86-4066-9B03-404A672A65F5}" destId="{A5BF3574-1200-4927-85AC-C3871B5BE6D2}" srcOrd="0" destOrd="0" presId="urn:microsoft.com/office/officeart/2008/layout/NameandTitleOrganizationalChart"/>
    <dgm:cxn modelId="{6584F253-31BB-4DF6-94F5-5FFF85FC668D}" type="presOf" srcId="{21CF14F7-D865-4A70-BE82-FF2A65B1BA36}" destId="{6F80612A-07D9-481C-AABB-517809588717}" srcOrd="0" destOrd="0" presId="urn:microsoft.com/office/officeart/2008/layout/NameandTitleOrganizationalChart"/>
    <dgm:cxn modelId="{8915611A-3329-4570-A292-377E6F0BF592}" type="presOf" srcId="{F788A1A9-76AC-4734-B5C0-4B632FC3A575}" destId="{1B8F2122-F2B3-4386-8216-FFD360D76AD9}" srcOrd="0" destOrd="0" presId="urn:microsoft.com/office/officeart/2008/layout/NameandTitleOrganizationalChart"/>
    <dgm:cxn modelId="{769D5AAB-B1B9-42AD-AEC1-EB641FDBD78D}" type="presOf" srcId="{490FC6C0-74D1-445D-B576-8DB978D4214F}" destId="{3028B87B-6CC1-4688-BA3F-354884131ADC}" srcOrd="1" destOrd="0" presId="urn:microsoft.com/office/officeart/2008/layout/NameandTitleOrganizationalChart"/>
    <dgm:cxn modelId="{9C9569E8-5CA9-4EF0-9394-D7E837E92EFC}" type="presParOf" srcId="{1B8F2122-F2B3-4386-8216-FFD360D76AD9}" destId="{E1B9A893-4BC0-4A17-A8D8-4E3D44CC2BBF}" srcOrd="0" destOrd="0" presId="urn:microsoft.com/office/officeart/2008/layout/NameandTitleOrganizationalChart"/>
    <dgm:cxn modelId="{A583E8AB-C310-449F-9D4A-F11810CC39D8}" type="presParOf" srcId="{E1B9A893-4BC0-4A17-A8D8-4E3D44CC2BBF}" destId="{5BBB402D-3C42-420D-84E8-2118022EDDB5}" srcOrd="0" destOrd="0" presId="urn:microsoft.com/office/officeart/2008/layout/NameandTitleOrganizationalChart"/>
    <dgm:cxn modelId="{EFA72BAE-263C-4CA9-9DE4-47E2F826EE42}" type="presParOf" srcId="{5BBB402D-3C42-420D-84E8-2118022EDDB5}" destId="{9C6B6A37-F4BC-4D19-9C15-AB2151ABEAEE}" srcOrd="0" destOrd="0" presId="urn:microsoft.com/office/officeart/2008/layout/NameandTitleOrganizationalChart"/>
    <dgm:cxn modelId="{1B25CDF2-B78F-491A-B244-4A9C4964332B}" type="presParOf" srcId="{5BBB402D-3C42-420D-84E8-2118022EDDB5}" destId="{37880010-E5C8-4938-9212-71E97871C898}" srcOrd="1" destOrd="0" presId="urn:microsoft.com/office/officeart/2008/layout/NameandTitleOrganizationalChart"/>
    <dgm:cxn modelId="{325B3CDA-6A29-4439-A577-61CB1E67A998}" type="presParOf" srcId="{5BBB402D-3C42-420D-84E8-2118022EDDB5}" destId="{7ECA59F3-056D-48EE-A502-478D890B45A8}" srcOrd="2" destOrd="0" presId="urn:microsoft.com/office/officeart/2008/layout/NameandTitleOrganizationalChart"/>
    <dgm:cxn modelId="{3815143D-C788-445A-8FBC-A9CD014171B6}" type="presParOf" srcId="{E1B9A893-4BC0-4A17-A8D8-4E3D44CC2BBF}" destId="{CA0DCA22-34E2-40A5-BEDE-8501808D48E9}" srcOrd="1" destOrd="0" presId="urn:microsoft.com/office/officeart/2008/layout/NameandTitleOrganizationalChart"/>
    <dgm:cxn modelId="{020ACF96-4496-46B8-BC94-BFCAB043B825}" type="presParOf" srcId="{CA0DCA22-34E2-40A5-BEDE-8501808D48E9}" destId="{9D91E4BC-936F-4026-A902-A27B8B8653C6}" srcOrd="0" destOrd="0" presId="urn:microsoft.com/office/officeart/2008/layout/NameandTitleOrganizationalChart"/>
    <dgm:cxn modelId="{32A5F0AA-C48F-4122-B0F4-875625B9D496}" type="presParOf" srcId="{CA0DCA22-34E2-40A5-BEDE-8501808D48E9}" destId="{365BF6A2-750D-406C-BFA1-E7B03C4EA03B}" srcOrd="1" destOrd="0" presId="urn:microsoft.com/office/officeart/2008/layout/NameandTitleOrganizationalChart"/>
    <dgm:cxn modelId="{7FC0718D-41D3-4B7C-BF0A-230E14419FCD}" type="presParOf" srcId="{365BF6A2-750D-406C-BFA1-E7B03C4EA03B}" destId="{F29C0477-D251-42E4-B7D5-B060A184F480}" srcOrd="0" destOrd="0" presId="urn:microsoft.com/office/officeart/2008/layout/NameandTitleOrganizationalChart"/>
    <dgm:cxn modelId="{CDE1507C-E487-49A4-AAFE-FA78CE9BF605}" type="presParOf" srcId="{F29C0477-D251-42E4-B7D5-B060A184F480}" destId="{1D576C77-FC2C-4EED-9676-30E5A37EEFF7}" srcOrd="0" destOrd="0" presId="urn:microsoft.com/office/officeart/2008/layout/NameandTitleOrganizationalChart"/>
    <dgm:cxn modelId="{3FB51AD8-F715-4133-8CA8-091059A7B761}" type="presParOf" srcId="{F29C0477-D251-42E4-B7D5-B060A184F480}" destId="{714CC328-7398-42F1-8E32-C9988DCA1910}" srcOrd="1" destOrd="0" presId="urn:microsoft.com/office/officeart/2008/layout/NameandTitleOrganizationalChart"/>
    <dgm:cxn modelId="{2AC3E5AB-BE13-474F-9EF0-2059087F447F}" type="presParOf" srcId="{F29C0477-D251-42E4-B7D5-B060A184F480}" destId="{7E8CD680-6D4B-4F29-8A60-11DA4751FADD}" srcOrd="2" destOrd="0" presId="urn:microsoft.com/office/officeart/2008/layout/NameandTitleOrganizationalChart"/>
    <dgm:cxn modelId="{7CA43A87-E537-4904-A680-30CA4915EE3E}" type="presParOf" srcId="{365BF6A2-750D-406C-BFA1-E7B03C4EA03B}" destId="{DA5704B7-CC6F-46AD-A408-AA64F1829F45}" srcOrd="1" destOrd="0" presId="urn:microsoft.com/office/officeart/2008/layout/NameandTitleOrganizationalChart"/>
    <dgm:cxn modelId="{90A2CC0E-BE07-435F-95EB-FD29E6215777}" type="presParOf" srcId="{365BF6A2-750D-406C-BFA1-E7B03C4EA03B}" destId="{CE9DBA10-984A-43DA-A946-AA66023784F4}" srcOrd="2" destOrd="0" presId="urn:microsoft.com/office/officeart/2008/layout/NameandTitleOrganizationalChart"/>
    <dgm:cxn modelId="{AEFEAEA6-4574-4E1B-A227-D92992273143}" type="presParOf" srcId="{CA0DCA22-34E2-40A5-BEDE-8501808D48E9}" destId="{7CDD3E8C-6BFF-4A84-BF2E-F8606A6A848C}" srcOrd="2" destOrd="0" presId="urn:microsoft.com/office/officeart/2008/layout/NameandTitleOrganizationalChart"/>
    <dgm:cxn modelId="{BEFD0DB7-25DA-4F30-9561-356640976C08}" type="presParOf" srcId="{CA0DCA22-34E2-40A5-BEDE-8501808D48E9}" destId="{FA7FD5D7-D99B-4CEF-9995-1582B99D1B37}" srcOrd="3" destOrd="0" presId="urn:microsoft.com/office/officeart/2008/layout/NameandTitleOrganizationalChart"/>
    <dgm:cxn modelId="{F1079637-38BD-4EF2-99D7-18DB414C1D17}" type="presParOf" srcId="{FA7FD5D7-D99B-4CEF-9995-1582B99D1B37}" destId="{EC297709-BB75-48CA-9C3B-1350C7582836}" srcOrd="0" destOrd="0" presId="urn:microsoft.com/office/officeart/2008/layout/NameandTitleOrganizationalChart"/>
    <dgm:cxn modelId="{EE214C37-DB36-4FB3-A2AA-0F31F1B1B893}" type="presParOf" srcId="{EC297709-BB75-48CA-9C3B-1350C7582836}" destId="{4222D9E5-80CF-467C-9609-FEB0AC56110E}" srcOrd="0" destOrd="0" presId="urn:microsoft.com/office/officeart/2008/layout/NameandTitleOrganizationalChart"/>
    <dgm:cxn modelId="{5C8CC9FF-085E-4659-9693-FC1E48819A89}" type="presParOf" srcId="{EC297709-BB75-48CA-9C3B-1350C7582836}" destId="{A5BF3574-1200-4927-85AC-C3871B5BE6D2}" srcOrd="1" destOrd="0" presId="urn:microsoft.com/office/officeart/2008/layout/NameandTitleOrganizationalChart"/>
    <dgm:cxn modelId="{75673462-9FD5-4221-BC7F-91C148EE6AB4}" type="presParOf" srcId="{EC297709-BB75-48CA-9C3B-1350C7582836}" destId="{3028B87B-6CC1-4688-BA3F-354884131ADC}" srcOrd="2" destOrd="0" presId="urn:microsoft.com/office/officeart/2008/layout/NameandTitleOrganizationalChart"/>
    <dgm:cxn modelId="{073BC300-98F1-4AC1-8C0C-A3FB1F256DFA}" type="presParOf" srcId="{FA7FD5D7-D99B-4CEF-9995-1582B99D1B37}" destId="{A3C39997-4814-484F-82C0-F667EFA7EB43}" srcOrd="1" destOrd="0" presId="urn:microsoft.com/office/officeart/2008/layout/NameandTitleOrganizationalChart"/>
    <dgm:cxn modelId="{BD933AF2-F330-4C8F-AD69-84BA04F309A1}" type="presParOf" srcId="{FA7FD5D7-D99B-4CEF-9995-1582B99D1B37}" destId="{2C081B43-F996-4D23-A314-6243D46C0B12}" srcOrd="2" destOrd="0" presId="urn:microsoft.com/office/officeart/2008/layout/NameandTitleOrganizationalChart"/>
    <dgm:cxn modelId="{BC44CCEE-BDD6-4D31-A66B-69553F9DD981}" type="presParOf" srcId="{CA0DCA22-34E2-40A5-BEDE-8501808D48E9}" destId="{F5C07314-8A92-48D7-A9DC-9B2D80D662C2}" srcOrd="4" destOrd="0" presId="urn:microsoft.com/office/officeart/2008/layout/NameandTitleOrganizationalChart"/>
    <dgm:cxn modelId="{09A97AC1-7A1A-4826-B0DE-EF7F65F061A1}" type="presParOf" srcId="{CA0DCA22-34E2-40A5-BEDE-8501808D48E9}" destId="{DD940DF7-8E08-42B0-9912-B3E3E2F64884}" srcOrd="5" destOrd="0" presId="urn:microsoft.com/office/officeart/2008/layout/NameandTitleOrganizationalChart"/>
    <dgm:cxn modelId="{BB379CDF-7489-4172-82BC-B3625327631E}" type="presParOf" srcId="{DD940DF7-8E08-42B0-9912-B3E3E2F64884}" destId="{D3A5C68B-D2E7-4FC9-860E-5763C6CBB9D8}" srcOrd="0" destOrd="0" presId="urn:microsoft.com/office/officeart/2008/layout/NameandTitleOrganizationalChart"/>
    <dgm:cxn modelId="{6CDD1779-A73F-4826-8BF7-1B19CCB6B2F6}" type="presParOf" srcId="{D3A5C68B-D2E7-4FC9-860E-5763C6CBB9D8}" destId="{6D44E8B8-8856-42DF-85B0-2A7019731CB6}" srcOrd="0" destOrd="0" presId="urn:microsoft.com/office/officeart/2008/layout/NameandTitleOrganizationalChart"/>
    <dgm:cxn modelId="{5902C1D2-A259-49AF-BD33-8F47EACBB7F8}" type="presParOf" srcId="{D3A5C68B-D2E7-4FC9-860E-5763C6CBB9D8}" destId="{6F80612A-07D9-481C-AABB-517809588717}" srcOrd="1" destOrd="0" presId="urn:microsoft.com/office/officeart/2008/layout/NameandTitleOrganizationalChart"/>
    <dgm:cxn modelId="{7201BC1F-A9AC-4737-A750-A48CCD84D4FD}" type="presParOf" srcId="{D3A5C68B-D2E7-4FC9-860E-5763C6CBB9D8}" destId="{B095CE73-0D49-426C-A527-41D5316702AF}" srcOrd="2" destOrd="0" presId="urn:microsoft.com/office/officeart/2008/layout/NameandTitleOrganizationalChart"/>
    <dgm:cxn modelId="{77E86478-B075-499D-AF2A-42B22562B8D0}" type="presParOf" srcId="{DD940DF7-8E08-42B0-9912-B3E3E2F64884}" destId="{736ADD68-C1C2-4889-B012-5D9D00668F15}" srcOrd="1" destOrd="0" presId="urn:microsoft.com/office/officeart/2008/layout/NameandTitleOrganizationalChart"/>
    <dgm:cxn modelId="{971BA684-4052-4EE1-9BE3-9791F1C24DDE}" type="presParOf" srcId="{DD940DF7-8E08-42B0-9912-B3E3E2F64884}" destId="{80CCBFD8-793A-4238-9E0B-1B5F6BBBB3CF}" srcOrd="2" destOrd="0" presId="urn:microsoft.com/office/officeart/2008/layout/NameandTitleOrganizationalChart"/>
    <dgm:cxn modelId="{E2827D94-8FF5-4E0E-B16F-E1F1DB95169A}" type="presParOf" srcId="{E1B9A893-4BC0-4A17-A8D8-4E3D44CC2BBF}" destId="{84A74506-6375-4500-A9C6-928AECFFEA05}" srcOrd="2" destOrd="0" presId="urn:microsoft.com/office/officeart/2008/layout/NameandTitleOrganizational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1B5187-40B9-40C1-A366-98A333D0BA05}">
      <dsp:nvSpPr>
        <dsp:cNvPr id="0" name=""/>
        <dsp:cNvSpPr/>
      </dsp:nvSpPr>
      <dsp:spPr>
        <a:xfrm>
          <a:off x="1573146" y="3473"/>
          <a:ext cx="6383510" cy="64582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b="1" kern="1200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rPr>
            <a:t>配制兔肝匀浆缓冲液以及</a:t>
          </a:r>
          <a:r>
            <a:rPr lang="en-US" altLang="zh-CN" sz="1800" b="1" kern="12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pH6.0</a:t>
          </a:r>
          <a:r>
            <a:rPr lang="zh-CN" altLang="en-US" sz="1800" b="1" kern="1200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rPr>
            <a:t>、</a:t>
          </a:r>
          <a:r>
            <a:rPr lang="en-US" altLang="zh-CN" sz="1800" b="1" kern="12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pH7.0</a:t>
          </a:r>
          <a:r>
            <a:rPr lang="zh-CN" altLang="en-US" sz="1800" b="1" kern="1200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rPr>
            <a:t>、</a:t>
          </a:r>
          <a:r>
            <a:rPr lang="en-US" altLang="zh-CN" sz="1800" b="1" kern="12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pH7.5</a:t>
          </a:r>
          <a:r>
            <a:rPr lang="zh-CN" altLang="en-US" sz="1800" b="1" kern="1200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rPr>
            <a:t>磷酸缓冲液</a:t>
          </a:r>
          <a:endParaRPr lang="zh-CN" altLang="en-US" sz="1800" kern="1200" dirty="0">
            <a:solidFill>
              <a:srgbClr val="000000"/>
            </a:solidFill>
          </a:endParaRPr>
        </a:p>
      </dsp:txBody>
      <dsp:txXfrm>
        <a:off x="1592061" y="22388"/>
        <a:ext cx="6345680" cy="607991"/>
      </dsp:txXfrm>
    </dsp:sp>
    <dsp:sp modelId="{3C6E0D03-908D-4471-8CC2-4BFF93FB0FBF}">
      <dsp:nvSpPr>
        <dsp:cNvPr id="0" name=""/>
        <dsp:cNvSpPr/>
      </dsp:nvSpPr>
      <dsp:spPr>
        <a:xfrm rot="5400000">
          <a:off x="4643809" y="665441"/>
          <a:ext cx="242183" cy="290619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800" kern="1200"/>
        </a:p>
      </dsp:txBody>
      <dsp:txXfrm rot="-5400000">
        <a:off x="4677716" y="689659"/>
        <a:ext cx="174371" cy="169528"/>
      </dsp:txXfrm>
    </dsp:sp>
    <dsp:sp modelId="{1E689256-1C2E-4835-993F-1A5DAB6A28E6}">
      <dsp:nvSpPr>
        <dsp:cNvPr id="0" name=""/>
        <dsp:cNvSpPr/>
      </dsp:nvSpPr>
      <dsp:spPr>
        <a:xfrm>
          <a:off x="1573146" y="972206"/>
          <a:ext cx="6383510" cy="64582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b="1" kern="1200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rPr>
            <a:t>使用</a:t>
          </a:r>
          <a:r>
            <a:rPr lang="en-US" altLang="zh-CN" sz="1800" b="1" kern="1200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rPr>
            <a:t>3</a:t>
          </a:r>
          <a:r>
            <a:rPr lang="zh-CN" altLang="en-US" sz="1800" b="1" kern="1200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rPr>
            <a:t>种匀浆方法制备兔肝匀浆液</a:t>
          </a:r>
          <a:r>
            <a:rPr lang="en-US" altLang="zh-CN" sz="1800" b="1" kern="1200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rPr>
            <a:t/>
          </a:r>
          <a:br>
            <a:rPr lang="en-US" altLang="zh-CN" sz="1800" b="1" kern="1200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rPr>
          </a:br>
          <a:r>
            <a:rPr lang="zh-CN" altLang="en-US" sz="1800" b="1" kern="1200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rPr>
            <a:t>（玻璃匀浆器、电动匀浆器、生物样品均质器）</a:t>
          </a:r>
          <a:endParaRPr lang="zh-CN" altLang="en-US" sz="1800" kern="1200" dirty="0">
            <a:solidFill>
              <a:srgbClr val="000000"/>
            </a:solidFill>
          </a:endParaRPr>
        </a:p>
      </dsp:txBody>
      <dsp:txXfrm>
        <a:off x="1592061" y="991121"/>
        <a:ext cx="6345680" cy="607991"/>
      </dsp:txXfrm>
    </dsp:sp>
    <dsp:sp modelId="{F6992F65-82BA-4D71-B140-5683681B3323}">
      <dsp:nvSpPr>
        <dsp:cNvPr id="0" name=""/>
        <dsp:cNvSpPr/>
      </dsp:nvSpPr>
      <dsp:spPr>
        <a:xfrm rot="5400000">
          <a:off x="4643809" y="1634174"/>
          <a:ext cx="242183" cy="290619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800" kern="1200"/>
        </a:p>
      </dsp:txBody>
      <dsp:txXfrm rot="-5400000">
        <a:off x="4677716" y="1658392"/>
        <a:ext cx="174371" cy="169528"/>
      </dsp:txXfrm>
    </dsp:sp>
    <dsp:sp modelId="{D275AC3D-EA2D-459D-887D-C87CF286959C}">
      <dsp:nvSpPr>
        <dsp:cNvPr id="0" name=""/>
        <dsp:cNvSpPr/>
      </dsp:nvSpPr>
      <dsp:spPr>
        <a:xfrm>
          <a:off x="1573146" y="1940939"/>
          <a:ext cx="6383510" cy="64582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b="1" kern="1200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rPr>
            <a:t>测定</a:t>
          </a:r>
          <a:r>
            <a:rPr lang="en-US" altLang="zh-CN" sz="1800" b="1" kern="1200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rPr>
            <a:t>3</a:t>
          </a:r>
          <a:r>
            <a:rPr lang="zh-CN" altLang="en-US" sz="1800" b="1" kern="1200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rPr>
            <a:t>种方法得到兔肝匀浆液样品的</a:t>
          </a:r>
          <a:r>
            <a:rPr lang="en-US" altLang="zh-CN" sz="1800" b="1" kern="1200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rPr>
            <a:t>GST</a:t>
          </a:r>
          <a:r>
            <a:rPr lang="zh-CN" altLang="en-US" sz="1800" b="1" kern="1200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rPr>
            <a:t>酶活力</a:t>
          </a:r>
          <a:r>
            <a:rPr lang="en-US" altLang="zh-CN" sz="1800" b="1" kern="1200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rPr>
            <a:t/>
          </a:r>
          <a:br>
            <a:rPr lang="en-US" altLang="zh-CN" sz="1800" b="1" kern="1200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rPr>
          </a:br>
          <a:r>
            <a:rPr lang="zh-CN" altLang="en-US" sz="1800" b="1" kern="1200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rPr>
            <a:t>（用</a:t>
          </a:r>
          <a:r>
            <a:rPr lang="en-US" altLang="zh-CN" sz="1800" b="1" kern="1200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rPr>
            <a:t>pH6.5</a:t>
          </a:r>
          <a:r>
            <a:rPr lang="zh-CN" altLang="en-US" sz="1800" b="1" kern="1200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rPr>
            <a:t>磷酸缓冲液测定）</a:t>
          </a:r>
          <a:endParaRPr lang="zh-CN" altLang="en-US" sz="1800" kern="1200" dirty="0">
            <a:solidFill>
              <a:srgbClr val="000000"/>
            </a:solidFill>
          </a:endParaRPr>
        </a:p>
      </dsp:txBody>
      <dsp:txXfrm>
        <a:off x="1592061" y="1959854"/>
        <a:ext cx="6345680" cy="607991"/>
      </dsp:txXfrm>
    </dsp:sp>
    <dsp:sp modelId="{01E9E099-9B17-40C8-9963-727691AEF400}">
      <dsp:nvSpPr>
        <dsp:cNvPr id="0" name=""/>
        <dsp:cNvSpPr/>
      </dsp:nvSpPr>
      <dsp:spPr>
        <a:xfrm rot="5400000">
          <a:off x="4643809" y="2602906"/>
          <a:ext cx="242183" cy="290619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800" kern="1200"/>
        </a:p>
      </dsp:txBody>
      <dsp:txXfrm rot="-5400000">
        <a:off x="4677716" y="2627124"/>
        <a:ext cx="174371" cy="169528"/>
      </dsp:txXfrm>
    </dsp:sp>
    <dsp:sp modelId="{907744E1-FF99-4777-8B50-B63DE6650914}">
      <dsp:nvSpPr>
        <dsp:cNvPr id="0" name=""/>
        <dsp:cNvSpPr/>
      </dsp:nvSpPr>
      <dsp:spPr>
        <a:xfrm>
          <a:off x="1512167" y="2909672"/>
          <a:ext cx="6505467" cy="64582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b="1" kern="12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选一种样品测定不同</a:t>
          </a:r>
          <a:r>
            <a:rPr lang="en-US" altLang="zh-CN" sz="1800" b="1" kern="12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pH</a:t>
          </a:r>
          <a:r>
            <a:rPr lang="zh-CN" altLang="en-US" sz="1800" b="1" kern="12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的酶活力</a:t>
          </a:r>
          <a:endParaRPr lang="zh-CN" altLang="en-US" sz="1800" kern="1200" dirty="0">
            <a:solidFill>
              <a:srgbClr val="000000"/>
            </a:solidFill>
          </a:endParaRPr>
        </a:p>
      </dsp:txBody>
      <dsp:txXfrm>
        <a:off x="1531082" y="2928587"/>
        <a:ext cx="6467637" cy="60799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5C07314-8A92-48D7-A9DC-9B2D80D662C2}">
      <dsp:nvSpPr>
        <dsp:cNvPr id="0" name=""/>
        <dsp:cNvSpPr/>
      </dsp:nvSpPr>
      <dsp:spPr>
        <a:xfrm>
          <a:off x="5713215" y="920636"/>
          <a:ext cx="3257960" cy="80755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18987"/>
              </a:lnTo>
              <a:lnTo>
                <a:pt x="3257960" y="518987"/>
              </a:lnTo>
              <a:lnTo>
                <a:pt x="3257960" y="807558"/>
              </a:lnTo>
            </a:path>
          </a:pathLst>
        </a:custGeom>
        <a:noFill/>
        <a:ln w="25400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CDD3E8C-6BFF-4A84-BF2E-F8606A6A848C}">
      <dsp:nvSpPr>
        <dsp:cNvPr id="0" name=""/>
        <dsp:cNvSpPr/>
      </dsp:nvSpPr>
      <dsp:spPr>
        <a:xfrm>
          <a:off x="5667495" y="920636"/>
          <a:ext cx="91440" cy="80091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800917"/>
              </a:lnTo>
            </a:path>
          </a:pathLst>
        </a:custGeom>
        <a:noFill/>
        <a:ln w="25400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D91E4BC-936F-4026-A902-A27B8B8653C6}">
      <dsp:nvSpPr>
        <dsp:cNvPr id="0" name=""/>
        <dsp:cNvSpPr/>
      </dsp:nvSpPr>
      <dsp:spPr>
        <a:xfrm>
          <a:off x="2508569" y="920636"/>
          <a:ext cx="3204646" cy="800917"/>
        </a:xfrm>
        <a:custGeom>
          <a:avLst/>
          <a:gdLst/>
          <a:ahLst/>
          <a:cxnLst/>
          <a:rect l="0" t="0" r="0" b="0"/>
          <a:pathLst>
            <a:path>
              <a:moveTo>
                <a:pt x="3204646" y="0"/>
              </a:moveTo>
              <a:lnTo>
                <a:pt x="3204646" y="512346"/>
              </a:lnTo>
              <a:lnTo>
                <a:pt x="0" y="512346"/>
              </a:lnTo>
              <a:lnTo>
                <a:pt x="0" y="800917"/>
              </a:lnTo>
            </a:path>
          </a:pathLst>
        </a:custGeom>
        <a:noFill/>
        <a:ln w="25400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C6B6A37-F4BC-4D19-9C15-AB2151ABEAEE}">
      <dsp:nvSpPr>
        <dsp:cNvPr id="0" name=""/>
        <dsp:cNvSpPr/>
      </dsp:nvSpPr>
      <dsp:spPr>
        <a:xfrm>
          <a:off x="4518895" y="144661"/>
          <a:ext cx="2388640" cy="775975"/>
        </a:xfrm>
        <a:prstGeom prst="rect">
          <a:avLst/>
        </a:prstGeom>
        <a:solidFill>
          <a:schemeClr val="accent2">
            <a:shade val="60000"/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4517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1" kern="1200" dirty="0" smtClean="0">
              <a:latin typeface="Times New Roman" pitchFamily="18" charset="0"/>
              <a:ea typeface="+mn-ea"/>
              <a:cs typeface="Times New Roman" pitchFamily="18" charset="0"/>
            </a:rPr>
            <a:t>兔肝</a:t>
          </a:r>
          <a:endParaRPr lang="zh-CN" altLang="en-US" sz="2800" b="1" kern="1200" dirty="0">
            <a:latin typeface="Times New Roman" pitchFamily="18" charset="0"/>
            <a:ea typeface="+mn-ea"/>
            <a:cs typeface="Times New Roman" pitchFamily="18" charset="0"/>
          </a:endParaRPr>
        </a:p>
      </dsp:txBody>
      <dsp:txXfrm>
        <a:off x="4518895" y="144661"/>
        <a:ext cx="2388640" cy="775975"/>
      </dsp:txXfrm>
    </dsp:sp>
    <dsp:sp modelId="{37880010-E5C8-4938-9212-71E97871C898}">
      <dsp:nvSpPr>
        <dsp:cNvPr id="0" name=""/>
        <dsp:cNvSpPr/>
      </dsp:nvSpPr>
      <dsp:spPr>
        <a:xfrm>
          <a:off x="4996623" y="667878"/>
          <a:ext cx="2149776" cy="41224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0" tIns="12700" rIns="508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/>
            <a:t>三种匀浆方法</a:t>
          </a:r>
          <a:endParaRPr lang="zh-CN" altLang="en-US" sz="2000" b="1" kern="1200" dirty="0"/>
        </a:p>
      </dsp:txBody>
      <dsp:txXfrm>
        <a:off x="4996623" y="667878"/>
        <a:ext cx="2149776" cy="412244"/>
      </dsp:txXfrm>
    </dsp:sp>
    <dsp:sp modelId="{1D576C77-FC2C-4EED-9676-30E5A37EEFF7}">
      <dsp:nvSpPr>
        <dsp:cNvPr id="0" name=""/>
        <dsp:cNvSpPr/>
      </dsp:nvSpPr>
      <dsp:spPr>
        <a:xfrm>
          <a:off x="1314249" y="1721553"/>
          <a:ext cx="2388640" cy="1236732"/>
        </a:xfrm>
        <a:prstGeom prst="rect">
          <a:avLst/>
        </a:prstGeom>
        <a:solidFill>
          <a:schemeClr val="accent2">
            <a:shade val="50000"/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74517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kern="1200" dirty="0" smtClean="0">
              <a:latin typeface="Times New Roman" pitchFamily="18" charset="0"/>
              <a:ea typeface="+mn-ea"/>
              <a:cs typeface="Times New Roman" pitchFamily="18" charset="0"/>
            </a:rPr>
            <a:t>玻璃匀浆器</a:t>
          </a:r>
          <a:endParaRPr lang="zh-CN" altLang="en-US" sz="2400" b="1" kern="1200" dirty="0">
            <a:latin typeface="Times New Roman" pitchFamily="18" charset="0"/>
            <a:ea typeface="+mn-ea"/>
            <a:cs typeface="Times New Roman" pitchFamily="18" charset="0"/>
          </a:endParaRPr>
        </a:p>
      </dsp:txBody>
      <dsp:txXfrm>
        <a:off x="1314249" y="1721553"/>
        <a:ext cx="2388640" cy="1236732"/>
      </dsp:txXfrm>
    </dsp:sp>
    <dsp:sp modelId="{714CC328-7398-42F1-8E32-C9988DCA1910}">
      <dsp:nvSpPr>
        <dsp:cNvPr id="0" name=""/>
        <dsp:cNvSpPr/>
      </dsp:nvSpPr>
      <dsp:spPr>
        <a:xfrm>
          <a:off x="1791977" y="2683456"/>
          <a:ext cx="2149776" cy="41224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0" tIns="12700" rIns="508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000" b="1" kern="1200" dirty="0" smtClean="0">
              <a:latin typeface="Times New Roman" pitchFamily="18" charset="0"/>
              <a:cs typeface="Times New Roman" pitchFamily="18" charset="0"/>
            </a:rPr>
            <a:t>pH6.5</a:t>
          </a:r>
          <a:r>
            <a:rPr lang="zh-CN" altLang="en-US" sz="2000" b="1" kern="1200" dirty="0" smtClean="0">
              <a:latin typeface="Times New Roman" pitchFamily="18" charset="0"/>
              <a:cs typeface="Times New Roman" pitchFamily="18" charset="0"/>
            </a:rPr>
            <a:t>酶活力</a:t>
          </a:r>
          <a:endParaRPr lang="zh-CN" altLang="en-US" sz="2000" b="1" kern="1200" dirty="0">
            <a:latin typeface="Times New Roman" pitchFamily="18" charset="0"/>
            <a:cs typeface="Times New Roman" pitchFamily="18" charset="0"/>
          </a:endParaRPr>
        </a:p>
      </dsp:txBody>
      <dsp:txXfrm>
        <a:off x="1791977" y="2683456"/>
        <a:ext cx="2149776" cy="412244"/>
      </dsp:txXfrm>
    </dsp:sp>
    <dsp:sp modelId="{4222D9E5-80CF-467C-9609-FEB0AC56110E}">
      <dsp:nvSpPr>
        <dsp:cNvPr id="0" name=""/>
        <dsp:cNvSpPr/>
      </dsp:nvSpPr>
      <dsp:spPr>
        <a:xfrm>
          <a:off x="4518895" y="1721553"/>
          <a:ext cx="2388640" cy="1236732"/>
        </a:xfrm>
        <a:prstGeom prst="rect">
          <a:avLst/>
        </a:prstGeom>
        <a:solidFill>
          <a:schemeClr val="accent2">
            <a:shade val="50000"/>
            <a:hueOff val="403883"/>
            <a:satOff val="20813"/>
            <a:lumOff val="30173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74517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kern="1200" dirty="0" smtClean="0">
              <a:latin typeface="Times New Roman" pitchFamily="18" charset="0"/>
              <a:ea typeface="+mn-ea"/>
              <a:cs typeface="Times New Roman" pitchFamily="18" charset="0"/>
            </a:rPr>
            <a:t>电动匀浆器</a:t>
          </a:r>
          <a:endParaRPr lang="zh-CN" altLang="en-US" sz="2400" b="1" kern="1200" dirty="0">
            <a:latin typeface="Times New Roman" pitchFamily="18" charset="0"/>
            <a:ea typeface="+mn-ea"/>
            <a:cs typeface="Times New Roman" pitchFamily="18" charset="0"/>
          </a:endParaRPr>
        </a:p>
      </dsp:txBody>
      <dsp:txXfrm>
        <a:off x="4518895" y="1721553"/>
        <a:ext cx="2388640" cy="1236732"/>
      </dsp:txXfrm>
    </dsp:sp>
    <dsp:sp modelId="{A5BF3574-1200-4927-85AC-C3871B5BE6D2}">
      <dsp:nvSpPr>
        <dsp:cNvPr id="0" name=""/>
        <dsp:cNvSpPr/>
      </dsp:nvSpPr>
      <dsp:spPr>
        <a:xfrm>
          <a:off x="4996623" y="2683456"/>
          <a:ext cx="2149776" cy="41224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50000"/>
              <a:hueOff val="373643"/>
              <a:satOff val="20813"/>
              <a:lumOff val="2808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0" tIns="12700" rIns="508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000" b="1" kern="1200" dirty="0" smtClean="0">
              <a:latin typeface="Times New Roman" pitchFamily="18" charset="0"/>
              <a:cs typeface="Times New Roman" pitchFamily="18" charset="0"/>
            </a:rPr>
            <a:t>pH6.5</a:t>
          </a:r>
          <a:r>
            <a:rPr lang="zh-CN" altLang="en-US" sz="2000" b="1" kern="1200" dirty="0" smtClean="0">
              <a:latin typeface="Times New Roman" pitchFamily="18" charset="0"/>
              <a:cs typeface="Times New Roman" pitchFamily="18" charset="0"/>
            </a:rPr>
            <a:t>酶活力</a:t>
          </a:r>
          <a:endParaRPr lang="zh-CN" altLang="en-US" sz="2000" b="1" kern="1200" dirty="0">
            <a:latin typeface="Times New Roman" pitchFamily="18" charset="0"/>
            <a:cs typeface="Times New Roman" pitchFamily="18" charset="0"/>
          </a:endParaRPr>
        </a:p>
      </dsp:txBody>
      <dsp:txXfrm>
        <a:off x="4996623" y="2683456"/>
        <a:ext cx="2149776" cy="412244"/>
      </dsp:txXfrm>
    </dsp:sp>
    <dsp:sp modelId="{6D44E8B8-8856-42DF-85B0-2A7019731CB6}">
      <dsp:nvSpPr>
        <dsp:cNvPr id="0" name=""/>
        <dsp:cNvSpPr/>
      </dsp:nvSpPr>
      <dsp:spPr>
        <a:xfrm>
          <a:off x="7776856" y="1728194"/>
          <a:ext cx="2388640" cy="1236732"/>
        </a:xfrm>
        <a:prstGeom prst="rect">
          <a:avLst/>
        </a:prstGeom>
        <a:solidFill>
          <a:schemeClr val="accent6">
            <a:lumMod val="40000"/>
            <a:lumOff val="6000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74517" numCol="1" spcCol="1270" anchor="ctr" anchorCtr="0">
          <a:noAutofit/>
        </a:bodyPr>
        <a:lstStyle/>
        <a:p>
          <a:pPr lvl="0" algn="ctr" defTabSz="1066800">
            <a:lnSpc>
              <a:spcPts val="2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kern="1200" dirty="0" smtClean="0">
              <a:latin typeface="Times New Roman" pitchFamily="18" charset="0"/>
              <a:ea typeface="+mn-ea"/>
              <a:cs typeface="Times New Roman" pitchFamily="18" charset="0"/>
            </a:rPr>
            <a:t>生物样品均质器</a:t>
          </a:r>
          <a:endParaRPr lang="zh-CN" altLang="en-US" sz="2400" b="1" kern="1200" dirty="0">
            <a:latin typeface="Times New Roman" pitchFamily="18" charset="0"/>
            <a:ea typeface="+mn-ea"/>
            <a:cs typeface="Times New Roman" pitchFamily="18" charset="0"/>
          </a:endParaRPr>
        </a:p>
      </dsp:txBody>
      <dsp:txXfrm>
        <a:off x="7776856" y="1728194"/>
        <a:ext cx="2388640" cy="1236732"/>
      </dsp:txXfrm>
    </dsp:sp>
    <dsp:sp modelId="{6F80612A-07D9-481C-AABB-517809588717}">
      <dsp:nvSpPr>
        <dsp:cNvPr id="0" name=""/>
        <dsp:cNvSpPr/>
      </dsp:nvSpPr>
      <dsp:spPr>
        <a:xfrm>
          <a:off x="8201269" y="2683456"/>
          <a:ext cx="2149776" cy="41224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lumMod val="40000"/>
              <a:lumOff val="6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0" tIns="12700" rIns="508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000" b="1" kern="1200" dirty="0" smtClean="0">
              <a:latin typeface="Times New Roman" pitchFamily="18" charset="0"/>
              <a:cs typeface="Times New Roman" pitchFamily="18" charset="0"/>
            </a:rPr>
            <a:t>pH6.5</a:t>
          </a:r>
          <a:r>
            <a:rPr lang="zh-CN" altLang="en-US" sz="2000" b="1" kern="1200" dirty="0" smtClean="0">
              <a:latin typeface="Times New Roman" pitchFamily="18" charset="0"/>
              <a:cs typeface="Times New Roman" pitchFamily="18" charset="0"/>
            </a:rPr>
            <a:t>酶活力</a:t>
          </a:r>
          <a:endParaRPr lang="zh-CN" altLang="en-US" sz="2000" b="1" kern="1200" dirty="0">
            <a:latin typeface="Times New Roman" pitchFamily="18" charset="0"/>
            <a:cs typeface="Times New Roman" pitchFamily="18" charset="0"/>
          </a:endParaRPr>
        </a:p>
      </dsp:txBody>
      <dsp:txXfrm>
        <a:off x="8201269" y="2683456"/>
        <a:ext cx="2149776" cy="41224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NameandTitleOrganizationalChart">
  <dgm:title val=""/>
  <dgm:desc val=""/>
  <dgm:catLst>
    <dgm:cat type="hierarchy" pri="125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Max/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h" fact="0.4"/>
              </dgm:constrLst>
              <dgm:ruleLst>
                <dgm:rule type="primFontSz" val="5" fact="NaN" max="NaN"/>
              </dgm:ruleLst>
            </dgm:layoutNode>
            <dgm:layoutNode name="titleText1" styleLbl="fgAcc0">
              <dgm:varLst>
                <dgm:chMax val="0"/>
                <dgm:chPref val="0"/>
              </dgm:varLst>
              <dgm:alg type="tx">
                <dgm:param type="parTxLTRAlign" val="r"/>
              </dgm:alg>
              <dgm:shape xmlns:r="http://schemas.openxmlformats.org/officeDocument/2006/relationships" type="rect" r:blip="">
                <dgm:adjLst/>
              </dgm:shape>
              <dgm:presOf axis="followSib" ptType="sibTrans" hideLastTrans="0" cnt="1"/>
              <dgm:constrLst>
                <dgm:constr type="primFontSz" val="65"/>
                <dgm:constr type="lMarg" refType="primFontSz" fact="0.2"/>
                <dgm:constr type="rMarg" refType="primFontSz" fact="0.2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1" func="var" arg="hierBranch" op="equ" val="hang">
                    <dgm:layoutNode name="Name4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3">
                    <dgm:layoutNode name="Name44">
                      <dgm:choose name="Name45">
                        <dgm:if name="Name46" axis="self" func="depth" op="lte" val="2">
                          <dgm:choose name="Name47">
                            <dgm:if name="Name4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4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0">
                          <dgm:choose name="Name51">
                            <dgm:if name="Name52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3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54">
                  <dgm:if name="Name55" func="var" arg="hierBranch" op="equ" val="l">
                    <dgm:choose name="Name56">
                      <dgm:if name="Name57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58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59" func="var" arg="hierBranch" op="equ" val="r">
                    <dgm:choose name="Name60">
                      <dgm:if name="Name61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2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3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4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65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6">
                    <dgm:if name="Name67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8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9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70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 styleLbl="node1">
                    <dgm:varLst>
                      <dgm:chMax/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2" styleLbl="fgAcc1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71">
                    <dgm:if name="Name7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4" func="var" arg="hierBranch" op="equ" val="hang">
                      <dgm:choose name="Name75">
                        <dgm:if name="Name7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78" func="var" arg="hierBranch" op="equ" val="std">
                      <dgm:choose name="Name79">
                        <dgm:if name="Name80" func="var" arg="dir" op="equ" val="norm">
                          <dgm:alg type="hierChild"/>
                        </dgm:if>
                        <dgm:else name="Name8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2" func="var" arg="hierBranch" op="equ" val="init">
                      <dgm:choose name="Name83">
                        <dgm:if name="Name84" func="var" arg="dir" op="equ" val="norm">
                          <dgm:alg type="hierChild"/>
                        </dgm:if>
                        <dgm:else name="Name85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else name="Name86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87" ref="rep2a"/>
                </dgm:layoutNode>
                <dgm:layoutNode name="hierChild5">
                  <dgm:choose name="Name88">
                    <dgm:if name="Name8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91" ref="rep2b"/>
                </dgm:layoutNode>
              </dgm:layoutNode>
            </dgm:forEach>
          </dgm:layoutNode>
          <dgm:layoutNode name="hierChild3">
            <dgm:choose name="Name92">
              <dgm:if name="Name93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4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95" axis="precedSib" ptType="parTrans" st="-1" cnt="1">
                <dgm:layoutNode name="Name96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97">
                  <dgm:if name="Name98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99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0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1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02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103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04">
                    <dgm:if name="Name105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6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7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08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 styleLbl="asst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3" styleLbl="fgAcc2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09">
                    <dgm:if name="Name110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11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12" func="var" arg="hierBranch" op="equ" val="hang">
                      <dgm:choose name="Name113">
                        <dgm:if name="Name114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15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16" func="var" arg="hierBranch" op="equ" val="std">
                      <dgm:choose name="Name117">
                        <dgm:if name="Name118" func="var" arg="dir" op="equ" val="norm">
                          <dgm:alg type="hierChild"/>
                        </dgm:if>
                        <dgm:else name="Name119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20" func="var" arg="hierBranch" op="equ" val="init">
                      <dgm:alg type="hierChild"/>
                    </dgm:if>
                    <dgm:else name="Name12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2" ref="rep2a"/>
                </dgm:layoutNode>
                <dgm:layoutNode name="hierChild7">
                  <dgm:choose name="Name123">
                    <dgm:if name="Name12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2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6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NUL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6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kumimoji="1"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24269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kumimoji="1"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4269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kumimoji="1"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4269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kumimoji="1" sz="120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C999FB0A-9354-48A0-ADE0-C6C1F78C3D4F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810154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21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kumimoji="1"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22221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kumimoji="1"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221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22221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kumimoji="1"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2221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kumimoji="1" sz="120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CC637AB9-4467-4725-AD06-ACA75CBBD361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2848392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8195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19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26D6FA02-24AE-4C2D-9229-1F41EB6AAD83}" type="slidenum">
              <a:rPr lang="zh-CN" altLang="en-US" smtClean="0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6</a:t>
            </a:fld>
            <a:endParaRPr lang="en-US" altLang="zh-CN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22068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8195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19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26D6FA02-24AE-4C2D-9229-1F41EB6AAD83}" type="slidenum">
              <a:rPr lang="zh-CN" altLang="en-US" smtClean="0">
                <a:latin typeface="Times New Roman" panose="02020603050405020304" pitchFamily="18" charset="0"/>
              </a:rPr>
              <a:pPr/>
              <a:t>10</a:t>
            </a:fld>
            <a:endParaRPr lang="en-US" altLang="zh-CN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11479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8195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19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26D6FA02-24AE-4C2D-9229-1F41EB6AAD83}" type="slidenum">
              <a:rPr lang="zh-CN" altLang="en-US" smtClean="0">
                <a:latin typeface="Times New Roman" panose="02020603050405020304" pitchFamily="18" charset="0"/>
              </a:rPr>
              <a:pPr/>
              <a:t>11</a:t>
            </a:fld>
            <a:endParaRPr lang="en-US" altLang="zh-CN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03965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8195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19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26D6FA02-24AE-4C2D-9229-1F41EB6AAD83}" type="slidenum">
              <a:rPr lang="zh-CN" altLang="en-US" smtClean="0">
                <a:latin typeface="Times New Roman" panose="02020603050405020304" pitchFamily="18" charset="0"/>
              </a:rPr>
              <a:pPr/>
              <a:t>12</a:t>
            </a:fld>
            <a:endParaRPr lang="en-US" altLang="zh-CN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69215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8195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19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26D6FA02-24AE-4C2D-9229-1F41EB6AAD83}" type="slidenum">
              <a:rPr lang="zh-CN" altLang="en-US" smtClean="0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13</a:t>
            </a:fld>
            <a:endParaRPr lang="en-US" altLang="zh-CN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6753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26988" y="744538"/>
            <a:ext cx="6615112" cy="3722687"/>
          </a:xfrm>
          <a:ln/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9C14A91E-9DC7-4D3D-AEC9-B02612428819}" type="slidenum">
              <a:rPr lang="zh-CN" altLang="en-US" smtClean="0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15</a:t>
            </a:fld>
            <a:endParaRPr lang="en-US" altLang="zh-CN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20364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26988" y="744538"/>
            <a:ext cx="6615112" cy="3722687"/>
          </a:xfrm>
          <a:ln/>
        </p:spPr>
      </p:sp>
      <p:sp>
        <p:nvSpPr>
          <p:cNvPr id="13315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331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F2D26D68-AE68-43EF-B7D7-41B85BAE8966}" type="slidenum">
              <a:rPr lang="zh-CN" altLang="en-US" smtClean="0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16</a:t>
            </a:fld>
            <a:endParaRPr lang="en-US" altLang="zh-CN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92732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26988" y="744538"/>
            <a:ext cx="6615112" cy="3722687"/>
          </a:xfrm>
          <a:ln/>
        </p:spPr>
      </p:sp>
      <p:sp>
        <p:nvSpPr>
          <p:cNvPr id="13315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331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F2D26D68-AE68-43EF-B7D7-41B85BAE8966}" type="slidenum">
              <a:rPr lang="zh-CN" altLang="en-US" smtClean="0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17</a:t>
            </a:fld>
            <a:endParaRPr lang="en-US" altLang="zh-CN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7151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86" name="Rectangle 2"/>
          <p:cNvSpPr>
            <a:spLocks noGrp="1" noRot="1" noChangeArrowheads="1"/>
          </p:cNvSpPr>
          <p:nvPr>
            <p:ph type="ctrTitle"/>
          </p:nvPr>
        </p:nvSpPr>
        <p:spPr>
          <a:xfrm>
            <a:off x="5283200" y="1066800"/>
            <a:ext cx="6197600" cy="1981200"/>
          </a:xfrm>
        </p:spPr>
        <p:txBody>
          <a:bodyPr/>
          <a:lstStyle>
            <a:lvl1pPr>
              <a:defRPr b="1">
                <a:solidFill>
                  <a:schemeClr val="tx1"/>
                </a:solidFill>
                <a:ea typeface="华文隶书" pitchFamily="2" charset="-122"/>
              </a:defRPr>
            </a:lvl1pPr>
          </a:lstStyle>
          <a:p>
            <a:pPr lvl="0"/>
            <a:r>
              <a:rPr lang="zh-CN" altLang="en-US" noProof="0"/>
              <a:t>单击此处编辑母版标题样式</a:t>
            </a:r>
          </a:p>
        </p:txBody>
      </p:sp>
      <p:sp>
        <p:nvSpPr>
          <p:cNvPr id="221187" name="Rectangle 3"/>
          <p:cNvSpPr>
            <a:spLocks noGrp="1" noRot="1" noChangeArrowheads="1"/>
          </p:cNvSpPr>
          <p:nvPr>
            <p:ph type="subTitle" idx="1"/>
          </p:nvPr>
        </p:nvSpPr>
        <p:spPr>
          <a:xfrm>
            <a:off x="5283200" y="3657600"/>
            <a:ext cx="6096000" cy="16764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pPr lvl="0"/>
            <a:r>
              <a:rPr lang="zh-CN" altLang="en-US" noProof="0"/>
              <a:t>单击此处编辑母版副标题样式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02167" y="6076950"/>
            <a:ext cx="3052233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076950"/>
            <a:ext cx="38608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1" y="6076950"/>
            <a:ext cx="3052233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3142A20-15D1-4E67-9514-D94C31888A67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85691810"/>
      </p:ext>
    </p:extLst>
  </p:cSld>
  <p:clrMapOvr>
    <a:masterClrMapping/>
  </p:clrMapOvr>
  <p:transition spd="slow">
    <p:pull dir="r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D91F5F7-2C2E-4E7A-BD09-710371E29ECD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00078649"/>
      </p:ext>
    </p:extLst>
  </p:cSld>
  <p:clrMapOvr>
    <a:masterClrMapping/>
  </p:clrMapOvr>
  <p:transition spd="slow">
    <p:pull dir="r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947151" y="685800"/>
            <a:ext cx="2846916" cy="51816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02167" y="685800"/>
            <a:ext cx="8341784" cy="51816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9DE9DFE-26D3-4243-97C6-DF4CC5A30FBA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78597437"/>
      </p:ext>
    </p:extLst>
  </p:cSld>
  <p:clrMapOvr>
    <a:masterClrMapping/>
  </p:clrMapOvr>
  <p:transition spd="slow">
    <p:pull dir="ru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22238"/>
            <a:ext cx="10058400" cy="12954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609600" y="1719263"/>
            <a:ext cx="10972800" cy="4411662"/>
          </a:xfrm>
        </p:spPr>
        <p:txBody>
          <a:bodyPr/>
          <a:lstStyle/>
          <a:p>
            <a:pPr lvl="0"/>
            <a:endParaRPr lang="zh-CN" altLang="en-US" noProof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8CED19-25CF-41B6-9BD9-C0AF568C591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761376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22238"/>
            <a:ext cx="10058400" cy="12954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09600" y="1719263"/>
            <a:ext cx="5384800" cy="441166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719263"/>
            <a:ext cx="5384800" cy="441166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8AC8910-B4AB-495C-A846-2E418202E6F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947189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>
  <p:cSld name="标题，一项大型内容和两项小型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22238"/>
            <a:ext cx="10058400" cy="12954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719263"/>
            <a:ext cx="5384800" cy="441166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6197600" y="1719264"/>
            <a:ext cx="5384800" cy="212883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6197600" y="4000501"/>
            <a:ext cx="5384800" cy="213042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6956404-DD78-45EA-94F2-D2CB606DE64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85344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5EB58FF-8344-42E7-89E5-B0C009A2D761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7" name="文本框 6"/>
          <p:cNvSpPr txBox="1"/>
          <p:nvPr userDrawn="1"/>
        </p:nvSpPr>
        <p:spPr>
          <a:xfrm>
            <a:off x="2423592" y="2708920"/>
            <a:ext cx="6696744" cy="1728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07815083"/>
      </p:ext>
    </p:extLst>
  </p:cSld>
  <p:clrMapOvr>
    <a:masterClrMapping/>
  </p:clrMapOvr>
  <p:transition spd="slow">
    <p:pull dir="r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86F05F5-4D00-457B-8411-C17E3214D081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34855512"/>
      </p:ext>
    </p:extLst>
  </p:cSld>
  <p:clrMapOvr>
    <a:masterClrMapping/>
  </p:clrMapOvr>
  <p:transition spd="slow">
    <p:pull dir="r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06401" y="1981200"/>
            <a:ext cx="5592233" cy="388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01834" y="1981200"/>
            <a:ext cx="5592233" cy="388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9BB0B56-626C-4305-ABB2-E72EC935D698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89373726"/>
      </p:ext>
    </p:extLst>
  </p:cSld>
  <p:clrMapOvr>
    <a:masterClrMapping/>
  </p:clrMapOvr>
  <p:transition spd="slow">
    <p:pull dir="r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2345ED0-53EB-4253-AA83-BBE17C94ADAA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16984935"/>
      </p:ext>
    </p:extLst>
  </p:cSld>
  <p:clrMapOvr>
    <a:masterClrMapping/>
  </p:clrMapOvr>
  <p:transition spd="slow">
    <p:pull dir="r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348B4D2-CF20-4552-943E-027D70A4392A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51619978"/>
      </p:ext>
    </p:extLst>
  </p:cSld>
  <p:clrMapOvr>
    <a:masterClrMapping/>
  </p:clrMapOvr>
  <p:transition spd="slow">
    <p:pull dir="r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DB38B57-23FD-4782-9691-F7A6DFAC0AEA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58927633"/>
      </p:ext>
    </p:extLst>
  </p:cSld>
  <p:clrMapOvr>
    <a:masterClrMapping/>
  </p:clrMapOvr>
  <p:transition spd="slow">
    <p:pull dir="r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490F2D8-8293-44C2-AE9E-72F4E53F4556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52568669"/>
      </p:ext>
    </p:extLst>
  </p:cSld>
  <p:clrMapOvr>
    <a:masterClrMapping/>
  </p:clrMapOvr>
  <p:transition spd="slow">
    <p:pull dir="r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39A2744-9084-4535-B0E4-8987DB5EF6D2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93333176"/>
      </p:ext>
    </p:extLst>
  </p:cSld>
  <p:clrMapOvr>
    <a:masterClrMapping/>
  </p:clrMapOvr>
  <p:transition spd="slow">
    <p:pull dir="r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Rot="1" noChangeArrowheads="1"/>
          </p:cNvSpPr>
          <p:nvPr>
            <p:ph type="title"/>
          </p:nvPr>
        </p:nvSpPr>
        <p:spPr bwMode="auto">
          <a:xfrm>
            <a:off x="402167" y="685800"/>
            <a:ext cx="11387667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Rectangle 3"/>
          <p:cNvSpPr>
            <a:spLocks noGrp="1" noRot="1" noChangeArrowheads="1"/>
          </p:cNvSpPr>
          <p:nvPr>
            <p:ph type="body" idx="1"/>
          </p:nvPr>
        </p:nvSpPr>
        <p:spPr bwMode="auto">
          <a:xfrm>
            <a:off x="406400" y="1981200"/>
            <a:ext cx="11387667" cy="388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220164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02167" y="6019800"/>
            <a:ext cx="3052233" cy="4762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20165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019800"/>
            <a:ext cx="3860800" cy="4762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2016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1" y="6019800"/>
            <a:ext cx="3052233" cy="4762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/>
            </a:lvl1pPr>
          </a:lstStyle>
          <a:p>
            <a:pPr>
              <a:defRPr/>
            </a:pPr>
            <a:fld id="{2CE49A03-9601-4692-809E-F95504598683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3" name="文本框 2"/>
          <p:cNvSpPr txBox="1"/>
          <p:nvPr userDrawn="1"/>
        </p:nvSpPr>
        <p:spPr>
          <a:xfrm rot="20230219">
            <a:off x="2855640" y="2924944"/>
            <a:ext cx="66247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solidFill>
                  <a:schemeClr val="bg1">
                    <a:lumMod val="8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北京大学生物化学实验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01" r:id="rId1"/>
    <p:sldLayoutId id="2147484091" r:id="rId2"/>
    <p:sldLayoutId id="2147484092" r:id="rId3"/>
    <p:sldLayoutId id="2147484093" r:id="rId4"/>
    <p:sldLayoutId id="2147484094" r:id="rId5"/>
    <p:sldLayoutId id="2147484095" r:id="rId6"/>
    <p:sldLayoutId id="2147484096" r:id="rId7"/>
    <p:sldLayoutId id="2147484097" r:id="rId8"/>
    <p:sldLayoutId id="2147484098" r:id="rId9"/>
    <p:sldLayoutId id="2147484099" r:id="rId10"/>
    <p:sldLayoutId id="2147484100" r:id="rId11"/>
    <p:sldLayoutId id="2147484102" r:id="rId12"/>
    <p:sldLayoutId id="2147484103" r:id="rId13"/>
    <p:sldLayoutId id="2147484104" r:id="rId14"/>
  </p:sldLayoutIdLst>
  <p:transition spd="slow">
    <p:pull dir="ru"/>
  </p:transition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70000"/>
        <a:buFont typeface="Wingdings" panose="05000000000000000000" pitchFamily="2" charset="2"/>
        <a:buChar char="v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85000"/>
        <a:buFont typeface="Wingdings" panose="05000000000000000000" pitchFamily="2" charset="2"/>
        <a:buChar char="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80000"/>
        <a:buFont typeface="Wingdings" panose="05000000000000000000" pitchFamily="2" charset="2"/>
        <a:buChar char="v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90000"/>
        <a:buFont typeface="Wingdings" panose="05000000000000000000" pitchFamily="2" charset="2"/>
        <a:buChar char="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85000"/>
        <a:buFont typeface="Wingdings" panose="05000000000000000000" pitchFamily="2" charset="2"/>
        <a:buChar char="v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85000"/>
        <a:buFont typeface="Wingdings" pitchFamily="2" charset="2"/>
        <a:buChar char="v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85000"/>
        <a:buFont typeface="Wingdings" pitchFamily="2" charset="2"/>
        <a:buChar char="v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85000"/>
        <a:buFont typeface="Wingdings" pitchFamily="2" charset="2"/>
        <a:buChar char="v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85000"/>
        <a:buFont typeface="Wingdings" pitchFamily="2" charset="2"/>
        <a:buChar char="v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audio" Target="../media/media8.m4a"/><Relationship Id="rId7" Type="http://schemas.openxmlformats.org/officeDocument/2006/relationships/image" Target="../media/image2.png"/><Relationship Id="rId2" Type="http://schemas.microsoft.com/office/2007/relationships/media" Target="../media/media8.m4a"/><Relationship Id="rId1" Type="http://schemas.openxmlformats.org/officeDocument/2006/relationships/vmlDrawing" Target="../drawings/vmlDrawing1.vml"/><Relationship Id="rId6" Type="http://schemas.openxmlformats.org/officeDocument/2006/relationships/image" Target="../media/image6.png"/><Relationship Id="rId5" Type="http://schemas.openxmlformats.org/officeDocument/2006/relationships/oleObject" Target="../embeddings/oleObject1.bin"/><Relationship Id="rId4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519684" y="836712"/>
            <a:ext cx="9152631" cy="1536700"/>
          </a:xfrm>
        </p:spPr>
        <p:txBody>
          <a:bodyPr>
            <a:normAutofit fontScale="90000"/>
          </a:bodyPr>
          <a:lstStyle/>
          <a:p>
            <a:pPr eaLnBrk="1" hangingPunct="1">
              <a:lnSpc>
                <a:spcPct val="150000"/>
              </a:lnSpc>
            </a:pPr>
            <a:r>
              <a:rPr lang="zh-CN" altLang="en-US" sz="44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谷胱甘肽转硫酶</a:t>
            </a:r>
            <a:r>
              <a:rPr lang="en-US" altLang="zh-CN" sz="44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GST</a:t>
            </a:r>
            <a:r>
              <a:rPr lang="zh-CN" altLang="en-US" sz="44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制备及酶活力测定 </a:t>
            </a:r>
            <a:endParaRPr lang="zh-CN" altLang="en-US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24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207568" y="2708920"/>
            <a:ext cx="7848872" cy="2736304"/>
          </a:xfrm>
        </p:spPr>
        <p:txBody>
          <a:bodyPr/>
          <a:lstStyle/>
          <a:p>
            <a:pPr algn="l" eaLnBrk="1" hangingPunct="1">
              <a:spcBef>
                <a:spcPct val="50000"/>
              </a:spcBef>
            </a:pPr>
            <a:r>
              <a:rPr lang="zh-CN" altLang="en-US" sz="24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实验内容：</a:t>
            </a:r>
          </a:p>
          <a:p>
            <a:pPr algn="l" eaLnBrk="1" hangingPunct="1">
              <a:spcBef>
                <a:spcPct val="50000"/>
              </a:spcBef>
            </a:pPr>
            <a:r>
              <a:rPr lang="en-US" altLang="zh-CN" sz="24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1. </a:t>
            </a:r>
            <a:r>
              <a:rPr lang="zh-CN" altLang="en-US" sz="24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三种匀浆方法制备谷胱甘肽转硫酶样品（</a:t>
            </a:r>
            <a:r>
              <a:rPr lang="en-US" altLang="zh-CN" sz="24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4/5</a:t>
            </a:r>
            <a:r>
              <a:rPr lang="zh-CN" altLang="en-US" sz="24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人）</a:t>
            </a:r>
            <a:endParaRPr lang="en-US" altLang="zh-CN" sz="24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eaLnBrk="1" hangingPunct="1">
              <a:spcBef>
                <a:spcPct val="50000"/>
              </a:spcBef>
            </a:pPr>
            <a:r>
              <a:rPr lang="en-US" altLang="zh-CN" sz="24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2. </a:t>
            </a:r>
            <a:r>
              <a:rPr lang="zh-CN" altLang="en-US" sz="24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测定三种制备方法样品的酶活力（</a:t>
            </a:r>
            <a:r>
              <a:rPr lang="en-US" altLang="zh-CN" sz="24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2/3</a:t>
            </a:r>
            <a:r>
              <a:rPr lang="zh-CN" altLang="en-US" sz="24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人）</a:t>
            </a:r>
            <a:endParaRPr lang="en-US" altLang="zh-CN" sz="24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eaLnBrk="1" hangingPunct="1">
              <a:spcBef>
                <a:spcPct val="50000"/>
              </a:spcBef>
            </a:pPr>
            <a:r>
              <a:rPr lang="en-US" altLang="zh-CN" sz="24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3. </a:t>
            </a:r>
            <a:r>
              <a:rPr lang="zh-CN" altLang="en-US" sz="24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选一种样品测定不同</a:t>
            </a:r>
            <a:r>
              <a:rPr lang="en-US" altLang="zh-CN" sz="24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pH</a:t>
            </a:r>
            <a:r>
              <a:rPr lang="zh-CN" altLang="en-US" sz="24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的酶活力（</a:t>
            </a:r>
            <a:r>
              <a:rPr lang="en-US" altLang="zh-CN" sz="24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2/3</a:t>
            </a:r>
            <a:r>
              <a:rPr lang="zh-CN" altLang="en-US" sz="24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人）</a:t>
            </a:r>
          </a:p>
        </p:txBody>
      </p:sp>
    </p:spTree>
    <p:extLst>
      <p:ext uri="{BB962C8B-B14F-4D97-AF65-F5344CB8AC3E}">
        <p14:creationId xmlns:p14="http://schemas.microsoft.com/office/powerpoint/2010/main" val="3631589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667" name="Rectangle 3"/>
          <p:cNvSpPr>
            <a:spLocks noGrp="1" noRot="1" noChangeArrowheads="1"/>
          </p:cNvSpPr>
          <p:nvPr>
            <p:ph type="body" idx="1"/>
          </p:nvPr>
        </p:nvSpPr>
        <p:spPr>
          <a:xfrm>
            <a:off x="983432" y="2313145"/>
            <a:ext cx="10159656" cy="3132079"/>
          </a:xfrm>
        </p:spPr>
        <p:txBody>
          <a:bodyPr/>
          <a:lstStyle/>
          <a:p>
            <a:pPr algn="just" eaLnBrk="1" hangingPunct="1">
              <a:lnSpc>
                <a:spcPct val="1500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kumimoji="1" lang="en-US" altLang="zh-CN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 </a:t>
            </a:r>
            <a:r>
              <a:rPr kumimoji="1" lang="zh-CN" altLang="en-US" sz="2000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每组称</a:t>
            </a:r>
            <a:r>
              <a:rPr kumimoji="1" lang="zh-CN" altLang="en-US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取大约</a:t>
            </a:r>
            <a:r>
              <a:rPr kumimoji="1" lang="en-US" altLang="zh-CN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0.6~0.7 g</a:t>
            </a:r>
            <a:r>
              <a:rPr kumimoji="1" lang="zh-CN" altLang="en-US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兔肝</a:t>
            </a:r>
            <a:r>
              <a:rPr kumimoji="1" lang="en-US" altLang="zh-CN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kumimoji="1" lang="zh-CN" altLang="en-US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注意不要有结缔组织和血块，放入</a:t>
            </a:r>
            <a:r>
              <a:rPr kumimoji="1" lang="en-US" altLang="zh-CN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 mL</a:t>
            </a:r>
            <a:r>
              <a:rPr kumimoji="1" lang="zh-CN" altLang="en-US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小烧杯中，用少量</a:t>
            </a:r>
            <a:r>
              <a:rPr lang="zh-CN" altLang="en-US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兔肝匀浆缓冲液</a:t>
            </a:r>
            <a:r>
              <a:rPr kumimoji="1" lang="zh-CN" altLang="en-US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清洗；</a:t>
            </a:r>
            <a:endParaRPr kumimoji="1" lang="en-US" altLang="zh-CN" sz="20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 eaLnBrk="1" hangingPunct="1">
              <a:lnSpc>
                <a:spcPct val="1500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kumimoji="1" lang="en-US" altLang="zh-CN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 </a:t>
            </a:r>
            <a:r>
              <a:rPr kumimoji="1" lang="zh-CN" altLang="en-US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用镊子将兔肝放入一支匀浆器中，加入</a:t>
            </a:r>
            <a:r>
              <a:rPr kumimoji="1" lang="en-US" altLang="zh-CN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kumimoji="1" lang="zh-CN" altLang="en-US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倍组织重的</a:t>
            </a:r>
            <a:r>
              <a:rPr lang="zh-CN" altLang="en-US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兔肝匀浆缓冲液；</a:t>
            </a:r>
            <a:endParaRPr lang="en-US" altLang="zh-CN" sz="20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 eaLnBrk="1" hangingPunct="1">
              <a:lnSpc>
                <a:spcPct val="1500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kumimoji="1" lang="en-US" altLang="zh-CN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 </a:t>
            </a:r>
            <a:r>
              <a:rPr kumimoji="1" lang="zh-CN" altLang="en-US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用玻璃匀浆器匀浆，匀浆完成后，将匀浆液倒入</a:t>
            </a:r>
            <a:r>
              <a:rPr kumimoji="1" lang="en-US" altLang="zh-CN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 mL</a:t>
            </a:r>
            <a:r>
              <a:rPr kumimoji="1" lang="zh-CN" altLang="en-US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小烧杯中；</a:t>
            </a:r>
            <a:endParaRPr kumimoji="1" lang="en-US" altLang="zh-CN" sz="20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 eaLnBrk="1" hangingPunct="1">
              <a:lnSpc>
                <a:spcPct val="1500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kumimoji="1" lang="en-US" altLang="zh-CN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 </a:t>
            </a:r>
            <a:r>
              <a:rPr kumimoji="1" lang="zh-CN" altLang="en-US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取</a:t>
            </a:r>
            <a:r>
              <a:rPr kumimoji="1" lang="en-US" altLang="zh-CN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kumimoji="1" lang="zh-CN" altLang="en-US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</a:t>
            </a:r>
            <a:r>
              <a:rPr kumimoji="1" lang="en-US" altLang="zh-CN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 mL</a:t>
            </a:r>
            <a:r>
              <a:rPr kumimoji="1" lang="zh-CN" altLang="en-US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离心管，将匀浆液按</a:t>
            </a:r>
            <a:r>
              <a:rPr kumimoji="1" lang="en-US" altLang="zh-CN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1.8 mL</a:t>
            </a:r>
            <a:r>
              <a:rPr kumimoji="1" lang="zh-CN" altLang="en-US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每管分于离心管中，电子天平配平</a:t>
            </a:r>
            <a:r>
              <a:rPr kumimoji="1"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（剩余的匀浆液回收至助教处）</a:t>
            </a:r>
            <a:r>
              <a:rPr kumimoji="1" lang="zh-CN" altLang="en-US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kumimoji="1" lang="en-US" altLang="zh-CN" sz="20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5EB58FF-8344-42E7-89E5-B0C009A2D761}" type="slidenum">
              <a:rPr lang="zh-CN" altLang="en-US" smtClean="0"/>
              <a:pPr>
                <a:defRPr/>
              </a:pPr>
              <a:t>10</a:t>
            </a:fld>
            <a:endParaRPr lang="en-US" altLang="zh-CN"/>
          </a:p>
        </p:txBody>
      </p:sp>
      <p:sp>
        <p:nvSpPr>
          <p:cNvPr id="5" name="Rectangle 2"/>
          <p:cNvSpPr txBox="1">
            <a:spLocks noRot="1" noChangeArrowheads="1"/>
          </p:cNvSpPr>
          <p:nvPr/>
        </p:nvSpPr>
        <p:spPr bwMode="auto">
          <a:xfrm>
            <a:off x="359635" y="485056"/>
            <a:ext cx="11387667" cy="16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zh-CN" altLang="en-US" sz="3600" b="1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一、兔肝匀浆操作</a:t>
            </a:r>
            <a:r>
              <a:rPr lang="zh-CN" altLang="en-US" sz="3600" b="1" kern="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步骤</a:t>
            </a:r>
            <a:r>
              <a:rPr lang="zh-CN" altLang="en-US" sz="2400" b="1" kern="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400" b="1" kern="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4/5</a:t>
            </a:r>
            <a:r>
              <a:rPr lang="zh-CN" altLang="en-US" sz="2400" b="1" kern="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人大组操作）</a:t>
            </a:r>
            <a:endParaRPr lang="en-US" altLang="zh-CN" sz="2400" b="1" kern="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20000"/>
              </a:lnSpc>
            </a:pPr>
            <a:r>
              <a:rPr lang="zh-CN" altLang="en-US" sz="2800" b="1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</a:t>
            </a:r>
            <a:r>
              <a:rPr lang="en-US" altLang="zh-CN" sz="2800" b="1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800" b="1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：玻璃匀浆器匀浆</a:t>
            </a:r>
          </a:p>
        </p:txBody>
      </p:sp>
    </p:spTree>
    <p:extLst>
      <p:ext uri="{BB962C8B-B14F-4D97-AF65-F5344CB8AC3E}">
        <p14:creationId xmlns:p14="http://schemas.microsoft.com/office/powerpoint/2010/main" val="2220822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47338"/>
    </mc:Choice>
    <mc:Fallback xmlns="">
      <p:transition advTm="147338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338370" y="332656"/>
            <a:ext cx="11387667" cy="1143000"/>
          </a:xfrm>
        </p:spPr>
        <p:txBody>
          <a:bodyPr/>
          <a:lstStyle/>
          <a:p>
            <a:pPr eaLnBrk="1" hangingPunct="1">
              <a:lnSpc>
                <a:spcPct val="120000"/>
              </a:lnSpc>
            </a:pPr>
            <a:r>
              <a:rPr lang="zh-CN" altLang="en-US" sz="3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</a:t>
            </a:r>
            <a:r>
              <a:rPr lang="en-US" altLang="zh-CN" sz="3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3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：电动匀浆器匀浆</a:t>
            </a:r>
          </a:p>
        </p:txBody>
      </p:sp>
      <p:sp>
        <p:nvSpPr>
          <p:cNvPr id="241667" name="Rectangle 3"/>
          <p:cNvSpPr>
            <a:spLocks noGrp="1" noRot="1" noChangeArrowheads="1"/>
          </p:cNvSpPr>
          <p:nvPr>
            <p:ph type="body" idx="1"/>
          </p:nvPr>
        </p:nvSpPr>
        <p:spPr>
          <a:xfrm>
            <a:off x="911424" y="1988840"/>
            <a:ext cx="10297144" cy="3240360"/>
          </a:xfrm>
        </p:spPr>
        <p:txBody>
          <a:bodyPr/>
          <a:lstStyle/>
          <a:p>
            <a:pPr algn="just" eaLnBrk="1" hangingPunct="1">
              <a:lnSpc>
                <a:spcPct val="1500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kumimoji="1" lang="en-US" altLang="zh-CN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 </a:t>
            </a:r>
            <a:r>
              <a:rPr kumimoji="1" lang="zh-CN" altLang="en-US" sz="2000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每组称</a:t>
            </a:r>
            <a:r>
              <a:rPr kumimoji="1" lang="zh-CN" altLang="en-US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取大约</a:t>
            </a:r>
            <a:r>
              <a:rPr kumimoji="1" lang="en-US" altLang="zh-CN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0.6~0.7 g</a:t>
            </a:r>
            <a:r>
              <a:rPr kumimoji="1" lang="zh-CN" altLang="en-US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兔肝</a:t>
            </a:r>
            <a:r>
              <a:rPr kumimoji="1" lang="en-US" altLang="zh-CN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kumimoji="1" lang="zh-CN" altLang="en-US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注意不要有结缔组织和血块，放入</a:t>
            </a:r>
            <a:r>
              <a:rPr kumimoji="1" lang="en-US" altLang="zh-CN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 mL</a:t>
            </a:r>
            <a:r>
              <a:rPr kumimoji="1" lang="zh-CN" altLang="en-US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小烧杯中，用少量</a:t>
            </a:r>
            <a:r>
              <a:rPr lang="zh-CN" altLang="en-US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兔肝匀浆缓冲液</a:t>
            </a:r>
            <a:r>
              <a:rPr kumimoji="1" lang="zh-CN" altLang="en-US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清洗；</a:t>
            </a:r>
            <a:endParaRPr kumimoji="1" lang="en-US" altLang="zh-CN" sz="20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 eaLnBrk="1" hangingPunct="1">
              <a:lnSpc>
                <a:spcPct val="1500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kumimoji="1" lang="en-US" altLang="zh-CN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</a:t>
            </a:r>
            <a:r>
              <a:rPr kumimoji="1" lang="zh-CN" altLang="en-US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用镊子将兔肝放入一支</a:t>
            </a:r>
            <a:r>
              <a:rPr kumimoji="1" lang="en-US" altLang="zh-CN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15 mL</a:t>
            </a:r>
            <a:r>
              <a:rPr kumimoji="1" lang="zh-CN" altLang="en-US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离心管里，加入</a:t>
            </a:r>
            <a:r>
              <a:rPr kumimoji="1" lang="en-US" altLang="zh-CN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kumimoji="1" lang="zh-CN" altLang="en-US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倍组织重的</a:t>
            </a:r>
            <a:r>
              <a:rPr lang="zh-CN" altLang="en-US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兔肝匀浆缓冲液</a:t>
            </a:r>
            <a:r>
              <a:rPr kumimoji="1" lang="zh-CN" altLang="en-US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进行匀浆；</a:t>
            </a:r>
            <a:endParaRPr kumimoji="1" lang="en-US" altLang="zh-CN" sz="20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algn="just" eaLnBrk="1" hangingPunct="1">
              <a:lnSpc>
                <a:spcPct val="150000"/>
              </a:lnSpc>
              <a:spcBef>
                <a:spcPts val="0"/>
              </a:spcBef>
              <a:buClrTx/>
              <a:buSzTx/>
              <a:buNone/>
            </a:pPr>
            <a:r>
              <a:rPr kumimoji="1" lang="en-US" altLang="zh-CN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 </a:t>
            </a:r>
            <a:r>
              <a:rPr kumimoji="1" lang="zh-CN" altLang="en-US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lang="zh-CN" altLang="en-US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电动匀浆器</a:t>
            </a:r>
            <a:r>
              <a:rPr kumimoji="1" lang="zh-CN" altLang="en-US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匀浆（在助教处），参数：</a:t>
            </a:r>
            <a:r>
              <a:rPr kumimoji="1" lang="en-US" altLang="zh-CN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kumimoji="1" lang="zh-CN" altLang="en-US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档，每次匀浆</a:t>
            </a:r>
            <a:r>
              <a:rPr kumimoji="1" lang="en-US" altLang="zh-CN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5-10 s</a:t>
            </a:r>
            <a:r>
              <a:rPr kumimoji="1" lang="zh-CN" altLang="en-US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，停</a:t>
            </a:r>
            <a:r>
              <a:rPr kumimoji="1" lang="en-US" altLang="zh-CN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 s</a:t>
            </a:r>
            <a:r>
              <a:rPr kumimoji="1" lang="zh-CN" altLang="en-US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，共</a:t>
            </a:r>
            <a:r>
              <a:rPr kumimoji="1" lang="en-US" altLang="zh-CN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kumimoji="1" lang="zh-CN" altLang="en-US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次；</a:t>
            </a:r>
            <a:endParaRPr kumimoji="1" lang="en-US" altLang="zh-CN" sz="20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 eaLnBrk="1" hangingPunct="1">
              <a:lnSpc>
                <a:spcPct val="1500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kumimoji="1" lang="en-US" altLang="zh-CN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 </a:t>
            </a:r>
            <a:r>
              <a:rPr kumimoji="1" lang="zh-CN" altLang="en-US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取</a:t>
            </a:r>
            <a:r>
              <a:rPr kumimoji="1" lang="en-US" altLang="zh-CN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kumimoji="1" lang="zh-CN" altLang="en-US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</a:t>
            </a:r>
            <a:r>
              <a:rPr kumimoji="1" lang="en-US" altLang="zh-CN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 mL</a:t>
            </a:r>
            <a:r>
              <a:rPr kumimoji="1" lang="zh-CN" altLang="en-US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离心管，将匀浆液按</a:t>
            </a:r>
            <a:r>
              <a:rPr kumimoji="1" lang="en-US" altLang="zh-CN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1.8 mL</a:t>
            </a:r>
            <a:r>
              <a:rPr kumimoji="1" lang="zh-CN" altLang="en-US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每管分于离心管中，电子天平配平</a:t>
            </a:r>
            <a:r>
              <a:rPr kumimoji="1"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（剩余的匀浆液同离心管一起回收至助教处）</a:t>
            </a:r>
            <a:r>
              <a:rPr kumimoji="1" lang="zh-CN" altLang="en-US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kumimoji="1" lang="en-US" altLang="zh-CN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8737601" y="6019800"/>
            <a:ext cx="3052233" cy="476250"/>
          </a:xfrm>
        </p:spPr>
        <p:txBody>
          <a:bodyPr/>
          <a:lstStyle/>
          <a:p>
            <a:pPr>
              <a:defRPr/>
            </a:pPr>
            <a:fld id="{75EB58FF-8344-42E7-89E5-B0C009A2D761}" type="slidenum">
              <a:rPr lang="zh-CN" altLang="en-US" smtClean="0"/>
              <a:pPr>
                <a:defRPr/>
              </a:pPr>
              <a:t>11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38787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47338"/>
    </mc:Choice>
    <mc:Fallback xmlns="">
      <p:transition advTm="147338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349002" y="332656"/>
            <a:ext cx="11387667" cy="936104"/>
          </a:xfrm>
        </p:spPr>
        <p:txBody>
          <a:bodyPr/>
          <a:lstStyle/>
          <a:p>
            <a:pPr eaLnBrk="1" hangingPunct="1">
              <a:lnSpc>
                <a:spcPct val="120000"/>
              </a:lnSpc>
            </a:pPr>
            <a:r>
              <a:rPr lang="zh-CN" altLang="en-US" sz="2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</a:t>
            </a:r>
            <a:r>
              <a:rPr lang="en-US" altLang="zh-CN" sz="2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：生物样品均质器匀浆</a:t>
            </a:r>
          </a:p>
        </p:txBody>
      </p:sp>
      <p:sp>
        <p:nvSpPr>
          <p:cNvPr id="241667" name="Rectangle 3"/>
          <p:cNvSpPr>
            <a:spLocks noGrp="1" noRot="1" noChangeArrowheads="1"/>
          </p:cNvSpPr>
          <p:nvPr>
            <p:ph type="body" idx="1"/>
          </p:nvPr>
        </p:nvSpPr>
        <p:spPr>
          <a:xfrm>
            <a:off x="1092015" y="1556792"/>
            <a:ext cx="10044545" cy="4392488"/>
          </a:xfrm>
        </p:spPr>
        <p:txBody>
          <a:bodyPr/>
          <a:lstStyle/>
          <a:p>
            <a:pPr marL="457200" indent="-457200" algn="just" eaLnBrk="1" hangingPunct="1">
              <a:lnSpc>
                <a:spcPct val="120000"/>
              </a:lnSpc>
              <a:spcBef>
                <a:spcPts val="0"/>
              </a:spcBef>
              <a:buClrTx/>
              <a:buSzTx/>
              <a:buFont typeface="+mj-lt"/>
              <a:buAutoNum type="arabicPeriod"/>
            </a:pPr>
            <a:r>
              <a:rPr kumimoji="1" lang="zh-CN" altLang="en-US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每组</a:t>
            </a:r>
            <a:r>
              <a:rPr kumimoji="1" lang="zh-CN" altLang="en-US" sz="2000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称</a:t>
            </a:r>
            <a:r>
              <a:rPr kumimoji="1" lang="zh-CN" altLang="en-US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取大约</a:t>
            </a:r>
            <a:r>
              <a:rPr kumimoji="1" lang="en-US" altLang="zh-CN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0.3~0.4 g</a:t>
            </a:r>
            <a:r>
              <a:rPr kumimoji="1" lang="zh-CN" altLang="en-US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兔肝</a:t>
            </a:r>
            <a:r>
              <a:rPr kumimoji="1" lang="en-US" altLang="zh-CN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kumimoji="1" lang="zh-CN" altLang="en-US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注意不要有结缔组织和血块，放入</a:t>
            </a:r>
            <a:r>
              <a:rPr kumimoji="1" lang="en-US" altLang="zh-CN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 mL</a:t>
            </a:r>
            <a:r>
              <a:rPr kumimoji="1" lang="zh-CN" altLang="en-US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小烧杯中，用少量</a:t>
            </a:r>
            <a:r>
              <a:rPr lang="zh-CN" altLang="en-US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兔肝匀浆缓冲液</a:t>
            </a:r>
            <a:r>
              <a:rPr kumimoji="1" lang="zh-CN" altLang="en-US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清洗；</a:t>
            </a:r>
            <a:endParaRPr kumimoji="1" lang="en-US" altLang="zh-CN" sz="20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algn="just" eaLnBrk="1" hangingPunct="1">
              <a:lnSpc>
                <a:spcPct val="120000"/>
              </a:lnSpc>
              <a:spcBef>
                <a:spcPts val="0"/>
              </a:spcBef>
              <a:buClrTx/>
              <a:buSzTx/>
              <a:buFont typeface="+mj-lt"/>
              <a:buAutoNum type="arabicPeriod"/>
            </a:pPr>
            <a:r>
              <a:rPr kumimoji="1" lang="zh-CN" altLang="en-US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用镊子将兔肝放入</a:t>
            </a:r>
            <a:r>
              <a:rPr kumimoji="1" lang="en-US" altLang="zh-CN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kumimoji="1" lang="zh-CN" altLang="en-US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</a:t>
            </a:r>
            <a:r>
              <a:rPr kumimoji="1" lang="en-US" altLang="zh-CN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 mL</a:t>
            </a:r>
            <a:r>
              <a:rPr kumimoji="1" lang="zh-CN" altLang="en-US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的专用匀浆管里（已加</a:t>
            </a:r>
            <a:r>
              <a:rPr kumimoji="1" lang="en-US" altLang="zh-CN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kumimoji="1" lang="zh-CN" altLang="en-US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颗研磨珠），加入</a:t>
            </a:r>
            <a:r>
              <a:rPr kumimoji="1" lang="en-US" altLang="zh-CN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1.2 mL</a:t>
            </a:r>
            <a:r>
              <a:rPr kumimoji="1" lang="zh-CN" altLang="en-US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兔肝匀浆缓冲液</a:t>
            </a:r>
            <a:r>
              <a:rPr kumimoji="1" lang="zh-CN" altLang="en-US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kumimoji="1" lang="en-US" altLang="zh-CN" sz="20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algn="just" eaLnBrk="1" hangingPunct="1">
              <a:lnSpc>
                <a:spcPct val="120000"/>
              </a:lnSpc>
              <a:spcBef>
                <a:spcPts val="0"/>
              </a:spcBef>
              <a:buClrTx/>
              <a:buSzTx/>
              <a:buFont typeface="+mj-lt"/>
              <a:buAutoNum type="arabicPeriod"/>
            </a:pPr>
            <a:r>
              <a:rPr kumimoji="1" lang="zh-CN" altLang="en-US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使用生物样品均质器匀浆，在助教处匀浆（参数：</a:t>
            </a:r>
            <a:r>
              <a:rPr kumimoji="1" lang="en-US" altLang="zh-CN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 m/s</a:t>
            </a:r>
            <a:r>
              <a:rPr kumimoji="1" lang="zh-CN" altLang="en-US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kumimoji="1" lang="en-US" altLang="zh-CN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 s</a:t>
            </a:r>
            <a:r>
              <a:rPr kumimoji="1" lang="zh-CN" altLang="en-US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匀浆一次，中间停</a:t>
            </a:r>
            <a:r>
              <a:rPr kumimoji="1" lang="en-US" altLang="zh-CN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 s</a:t>
            </a:r>
            <a:r>
              <a:rPr kumimoji="1" lang="zh-CN" altLang="en-US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，共</a:t>
            </a:r>
            <a:r>
              <a:rPr kumimoji="1" lang="en-US" altLang="zh-CN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kumimoji="1" lang="zh-CN" altLang="en-US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次）；</a:t>
            </a:r>
            <a:endParaRPr kumimoji="1" lang="en-US" altLang="zh-CN" sz="20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algn="just" eaLnBrk="1" hangingPunct="1">
              <a:lnSpc>
                <a:spcPct val="120000"/>
              </a:lnSpc>
              <a:spcBef>
                <a:spcPts val="0"/>
              </a:spcBef>
              <a:buClrTx/>
              <a:buSzTx/>
              <a:buFont typeface="+mj-lt"/>
              <a:buAutoNum type="arabicPeriod"/>
            </a:pPr>
            <a:r>
              <a:rPr kumimoji="1" lang="zh-CN" altLang="en-US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匀浆完成，掌上离心机离心</a:t>
            </a:r>
            <a:r>
              <a:rPr kumimoji="1" lang="en-US" altLang="zh-CN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30 s</a:t>
            </a:r>
            <a:r>
              <a:rPr kumimoji="1" lang="zh-CN" altLang="en-US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（助教处，注意配平），取出匀浆液移至</a:t>
            </a:r>
            <a:r>
              <a:rPr kumimoji="1" lang="en-US" altLang="zh-CN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 mL</a:t>
            </a:r>
            <a:r>
              <a:rPr kumimoji="1" lang="zh-CN" altLang="en-US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小烧杯中，用少量匀浆缓冲液清洗匀浆管，并将溶液转移至烧杯中</a:t>
            </a:r>
            <a:r>
              <a:rPr lang="zh-CN" altLang="en-US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，兔肝匀浆缓冲液的体积最终补齐至</a:t>
            </a:r>
            <a:r>
              <a:rPr lang="en-US" altLang="zh-CN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倍组织重；</a:t>
            </a:r>
            <a:endParaRPr lang="en-US" altLang="zh-CN" sz="20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algn="just" eaLnBrk="1" hangingPunct="1">
              <a:lnSpc>
                <a:spcPct val="120000"/>
              </a:lnSpc>
              <a:spcBef>
                <a:spcPts val="0"/>
              </a:spcBef>
              <a:buClrTx/>
              <a:buSzTx/>
              <a:buFont typeface="+mj-lt"/>
              <a:buAutoNum type="arabicPeriod"/>
            </a:pPr>
            <a:r>
              <a:rPr kumimoji="1" lang="zh-CN" altLang="en-US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取</a:t>
            </a:r>
            <a:r>
              <a:rPr kumimoji="1" lang="en-US" altLang="zh-CN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kumimoji="1" lang="zh-CN" altLang="en-US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</a:t>
            </a:r>
            <a:r>
              <a:rPr kumimoji="1" lang="en-US" altLang="zh-CN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 mL</a:t>
            </a:r>
            <a:r>
              <a:rPr kumimoji="1" lang="zh-CN" altLang="en-US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离心管，将匀浆液按</a:t>
            </a:r>
            <a:r>
              <a:rPr kumimoji="1" lang="en-US" altLang="zh-CN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1.8 mL</a:t>
            </a:r>
            <a:r>
              <a:rPr kumimoji="1" lang="zh-CN" altLang="en-US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每管分于离心管中，电子天平配平</a:t>
            </a:r>
            <a:r>
              <a:rPr kumimoji="1"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（剩余的匀浆液、匀浆管和研磨珠回收至助教处）</a:t>
            </a:r>
            <a:r>
              <a:rPr kumimoji="1" lang="zh-CN" altLang="en-US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kumimoji="1" lang="en-US" altLang="zh-CN" sz="20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5EB58FF-8344-42E7-89E5-B0C009A2D761}" type="slidenum">
              <a:rPr lang="zh-CN" altLang="en-US" smtClean="0"/>
              <a:pPr>
                <a:defRPr/>
              </a:pPr>
              <a:t>12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894752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47338"/>
    </mc:Choice>
    <mc:Fallback xmlns="">
      <p:transition advTm="147338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667" name="Rectangle 3"/>
          <p:cNvSpPr>
            <a:spLocks noGrp="1" noRot="1" noChangeArrowheads="1"/>
          </p:cNvSpPr>
          <p:nvPr>
            <p:ph type="body" idx="1"/>
          </p:nvPr>
        </p:nvSpPr>
        <p:spPr>
          <a:xfrm>
            <a:off x="983432" y="2529169"/>
            <a:ext cx="10159656" cy="3420111"/>
          </a:xfrm>
        </p:spPr>
        <p:txBody>
          <a:bodyPr/>
          <a:lstStyle/>
          <a:p>
            <a:pPr marL="0" indent="0" algn="just" eaLnBrk="1" hangingPunct="1">
              <a:lnSpc>
                <a:spcPct val="150000"/>
              </a:lnSpc>
              <a:spcBef>
                <a:spcPts val="0"/>
              </a:spcBef>
              <a:buClrTx/>
              <a:buSzTx/>
              <a:buNone/>
            </a:pPr>
            <a:r>
              <a:rPr kumimoji="1" lang="en-US" altLang="zh-CN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 </a:t>
            </a:r>
            <a:r>
              <a:rPr kumimoji="1" lang="zh-CN" altLang="en-US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将三种匀浆方法的样品配平后，</a:t>
            </a:r>
            <a:r>
              <a:rPr lang="zh-CN" altLang="en-US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用记号笔在离心管上标记名称、组号（离心管侧面和管盖均要标注），</a:t>
            </a:r>
            <a:r>
              <a:rPr kumimoji="1" lang="zh-CN" altLang="en-US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离心（</a:t>
            </a:r>
            <a:r>
              <a:rPr kumimoji="1" lang="en-US" altLang="zh-CN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20 000 g，10 min</a:t>
            </a:r>
            <a:r>
              <a:rPr kumimoji="1" lang="zh-CN" altLang="en-US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 4°</a:t>
            </a:r>
            <a:r>
              <a:rPr kumimoji="1" lang="en-US" altLang="zh-CN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kumimoji="1" lang="zh-CN" altLang="en-US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）；</a:t>
            </a:r>
            <a:endParaRPr kumimoji="1" lang="en-US" altLang="zh-CN" sz="20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algn="just" eaLnBrk="1" hangingPunct="1">
              <a:lnSpc>
                <a:spcPct val="150000"/>
              </a:lnSpc>
              <a:spcBef>
                <a:spcPts val="0"/>
              </a:spcBef>
              <a:buClrTx/>
              <a:buSzTx/>
              <a:buNone/>
            </a:pPr>
            <a:r>
              <a:rPr kumimoji="1"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注意：</a:t>
            </a:r>
            <a:r>
              <a:rPr kumimoji="1" lang="zh-CN" altLang="en-US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由于离心机数量有限，离心管尽量放满离心机转头后一起离心。</a:t>
            </a:r>
            <a:endParaRPr kumimoji="1" lang="en-US" altLang="zh-CN" sz="20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 eaLnBrk="1" hangingPunct="1">
              <a:lnSpc>
                <a:spcPct val="1500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kumimoji="1" lang="en-US" altLang="zh-CN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</a:t>
            </a:r>
            <a:r>
              <a:rPr kumimoji="1" lang="zh-CN" altLang="en-US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吸出上清液至</a:t>
            </a:r>
            <a:r>
              <a:rPr kumimoji="1" lang="en-US" altLang="zh-CN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1.5 mL</a:t>
            </a:r>
            <a:r>
              <a:rPr kumimoji="1" lang="zh-CN" altLang="en-US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离心管中即为样品溶液，注意不要吸出沉淀和避开最上层的脂类。</a:t>
            </a:r>
            <a:endParaRPr kumimoji="1" lang="en-US" altLang="zh-CN" sz="20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 eaLnBrk="1" hangingPunct="1">
              <a:lnSpc>
                <a:spcPct val="1500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kumimoji="1" lang="en-US" altLang="zh-CN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 </a:t>
            </a:r>
            <a:r>
              <a:rPr kumimoji="1" lang="zh-CN" altLang="en-US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兔肝匀浆上清液样品：每</a:t>
            </a:r>
            <a:r>
              <a:rPr kumimoji="1" lang="zh-CN" altLang="en-US" sz="2000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种匀浆方法的样品分装</a:t>
            </a:r>
            <a:r>
              <a:rPr kumimoji="1" lang="en-US" altLang="zh-CN" sz="2000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kumimoji="1" lang="zh-CN" altLang="en-US" sz="2000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管使用，</a:t>
            </a:r>
            <a:r>
              <a:rPr kumimoji="1" lang="zh-CN" altLang="en-US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用于本次课酶活测定，注意</a:t>
            </a:r>
            <a:r>
              <a:rPr lang="zh-CN" altLang="en-US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</a:t>
            </a:r>
            <a:r>
              <a:rPr lang="zh-CN" altLang="en-US" sz="2000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记号笔在离心管上标记样品名称、组号、日期（侧面和顶面均要标注）</a:t>
            </a:r>
            <a:r>
              <a:rPr kumimoji="1" lang="zh-CN" altLang="en-US" sz="2000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kumimoji="1" lang="en-US" altLang="zh-CN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5EB58FF-8344-42E7-89E5-B0C009A2D761}" type="slidenum">
              <a:rPr lang="zh-CN" altLang="en-US" smtClean="0">
                <a:solidFill>
                  <a:srgbClr val="0033CC"/>
                </a:solidFill>
              </a:rPr>
              <a:pPr>
                <a:defRPr/>
              </a:pPr>
              <a:t>13</a:t>
            </a:fld>
            <a:endParaRPr lang="en-US" altLang="zh-CN" dirty="0">
              <a:solidFill>
                <a:srgbClr val="0033CC"/>
              </a:solidFill>
            </a:endParaRPr>
          </a:p>
        </p:txBody>
      </p:sp>
      <p:sp>
        <p:nvSpPr>
          <p:cNvPr id="5" name="Rectangle 2"/>
          <p:cNvSpPr txBox="1">
            <a:spLocks noRot="1" noChangeArrowheads="1"/>
          </p:cNvSpPr>
          <p:nvPr/>
        </p:nvSpPr>
        <p:spPr bwMode="auto">
          <a:xfrm>
            <a:off x="359635" y="485056"/>
            <a:ext cx="11387667" cy="19735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zh-CN" altLang="en-US" sz="3600" b="1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二、匀浆液离心操作及样品</a:t>
            </a:r>
            <a:r>
              <a:rPr lang="zh-CN" altLang="en-US" sz="3600" b="1" kern="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分装</a:t>
            </a:r>
            <a:endParaRPr lang="en-US" altLang="zh-CN" sz="3600" b="1" kern="0" dirty="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20000"/>
              </a:lnSpc>
            </a:pPr>
            <a:r>
              <a:rPr lang="zh-CN" altLang="en-US" sz="2400" b="1" kern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400" b="1" kern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4/5</a:t>
            </a:r>
            <a:r>
              <a:rPr lang="zh-CN" altLang="en-US" sz="2400" b="1" kern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人大组操作</a:t>
            </a:r>
            <a:r>
              <a:rPr lang="zh-CN" altLang="en-US" sz="2400" b="1" kern="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2400" b="1" kern="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62176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47338"/>
    </mc:Choice>
    <mc:Fallback xmlns="">
      <p:transition advTm="147338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4"/>
          <p:cNvSpPr>
            <a:spLocks noGrp="1" noChangeArrowheads="1"/>
          </p:cNvSpPr>
          <p:nvPr>
            <p:ph type="title"/>
          </p:nvPr>
        </p:nvSpPr>
        <p:spPr>
          <a:xfrm>
            <a:off x="1559496" y="549795"/>
            <a:ext cx="9001000" cy="1006998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sz="36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三、酶活力</a:t>
            </a:r>
            <a:r>
              <a:rPr lang="zh-CN" altLang="en-US" sz="3600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测定</a:t>
            </a:r>
            <a:r>
              <a:rPr lang="zh-CN" altLang="en-US" sz="24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4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2/3</a:t>
            </a:r>
            <a:r>
              <a:rPr lang="zh-CN" altLang="en-US" sz="24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人小组</a:t>
            </a: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</a:t>
            </a:r>
            <a:r>
              <a:rPr lang="zh-CN" altLang="en-US" sz="24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en-US" sz="24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br>
              <a:rPr lang="zh-CN" altLang="en-US" sz="24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endParaRPr lang="zh-CN" altLang="en-US" sz="24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94767" name="Group 207"/>
          <p:cNvGraphicFramePr>
            <a:graphicFrameLocks noGrp="1"/>
          </p:cNvGraphicFramePr>
          <p:nvPr>
            <p:ph type="tbl" idx="1"/>
            <p:extLst>
              <p:ext uri="{D42A27DB-BD31-4B8C-83A1-F6EECF244321}">
                <p14:modId xmlns:p14="http://schemas.microsoft.com/office/powerpoint/2010/main" val="4092585330"/>
              </p:ext>
            </p:extLst>
          </p:nvPr>
        </p:nvGraphicFramePr>
        <p:xfrm>
          <a:off x="1775520" y="3005682"/>
          <a:ext cx="8496944" cy="2295526"/>
        </p:xfrm>
        <a:graphic>
          <a:graphicData uri="http://schemas.openxmlformats.org/drawingml/2006/table">
            <a:tbl>
              <a:tblPr/>
              <a:tblGrid>
                <a:gridCol w="364743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39716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11988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324036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825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zh-CN" alt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空白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en-US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样品</a:t>
                      </a:r>
                      <a:endParaRPr kumimoji="0" lang="en-US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0.1</a:t>
                      </a:r>
                      <a:r>
                        <a:rPr kumimoji="0" lang="en-US" altLang="zh-CN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mol</a:t>
                      </a: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/L PB(pH6.5)/mL</a:t>
                      </a:r>
                      <a:endParaRPr kumimoji="0" lang="zh-CN" alt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2.9</a:t>
                      </a:r>
                      <a:endParaRPr kumimoji="0" lang="zh-CN" altLang="en-US" sz="18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zh-CN" alt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2.9*</a:t>
                      </a:r>
                      <a:endParaRPr kumimoji="0" lang="zh-CN" alt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60</a:t>
                      </a:r>
                      <a:r>
                        <a:rPr kumimoji="0" lang="en-US" altLang="zh-CN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mmol</a:t>
                      </a: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/L CDNB/</a:t>
                      </a:r>
                      <a:r>
                        <a:rPr kumimoji="0" lang="en-US" altLang="zh-CN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μL</a:t>
                      </a:r>
                      <a:endParaRPr kumimoji="0" lang="zh-CN" alt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50</a:t>
                      </a:r>
                      <a:endParaRPr kumimoji="0" lang="zh-CN" altLang="en-US" sz="18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zh-CN" alt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50</a:t>
                      </a:r>
                      <a:endParaRPr kumimoji="0" lang="zh-CN" alt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60</a:t>
                      </a:r>
                      <a:r>
                        <a:rPr kumimoji="0" lang="en-US" altLang="zh-CN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mmol</a:t>
                      </a: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/L GSH/</a:t>
                      </a:r>
                      <a:r>
                        <a:rPr kumimoji="0" lang="en-US" altLang="zh-CN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μL</a:t>
                      </a:r>
                      <a:endParaRPr kumimoji="0" lang="zh-CN" alt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50</a:t>
                      </a:r>
                      <a:endParaRPr kumimoji="0" lang="zh-CN" altLang="en-US" sz="18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zh-CN" alt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50</a:t>
                      </a:r>
                      <a:endParaRPr kumimoji="0" lang="zh-CN" alt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27038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将空白和样品比色皿中的溶液混匀，放入分光光度计校零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样品溶液</a:t>
                      </a: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/</a:t>
                      </a:r>
                      <a:r>
                        <a:rPr kumimoji="0" lang="en-US" altLang="zh-CN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μL</a:t>
                      </a:r>
                      <a:endParaRPr kumimoji="0" lang="zh-CN" alt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4386" name="Text Box 208"/>
          <p:cNvSpPr txBox="1">
            <a:spLocks noChangeArrowheads="1"/>
          </p:cNvSpPr>
          <p:nvPr/>
        </p:nvSpPr>
        <p:spPr bwMode="auto">
          <a:xfrm>
            <a:off x="1343472" y="5445224"/>
            <a:ext cx="9217024" cy="10618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1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建议体积：样品体积</a:t>
            </a:r>
            <a:r>
              <a:rPr lang="zh-CN" altLang="en-US" sz="1800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约</a:t>
            </a:r>
            <a:r>
              <a:rPr lang="en-US" altLang="zh-CN" sz="1800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3-5 </a:t>
            </a:r>
            <a:r>
              <a:rPr lang="en-US" altLang="zh-CN" sz="1800" b="1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μL</a:t>
            </a:r>
            <a:r>
              <a:rPr lang="zh-CN" altLang="en-US" sz="1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，根据第一次测定</a:t>
            </a:r>
            <a:r>
              <a:rPr lang="zh-CN" altLang="en-US" sz="1800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结果调整加</a:t>
            </a:r>
            <a:r>
              <a:rPr lang="zh-CN" altLang="en-US" sz="1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样量。加样体积如果低于</a:t>
            </a:r>
            <a:r>
              <a:rPr lang="en-US" altLang="zh-CN" sz="1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 </a:t>
            </a:r>
            <a:r>
              <a:rPr lang="en-US" altLang="zh-CN" sz="1800" b="1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μL</a:t>
            </a:r>
            <a:r>
              <a:rPr lang="zh-CN" altLang="en-US" sz="1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，需要用磷酸缓冲液稀释样品溶液。</a:t>
            </a:r>
            <a:endParaRPr lang="en-US" altLang="zh-CN" sz="18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1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</a:t>
            </a:r>
            <a:r>
              <a:rPr lang="zh-CN" altLang="en-US" sz="1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所有样品测定酶活力其加样体积要一致，便于比较每个样品酶活力的区别。</a:t>
            </a:r>
            <a:r>
              <a:rPr lang="en-US" altLang="zh-CN" sz="1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58CED19-25CF-41B6-9BD9-C0AF568C5915}" type="slidenum">
              <a:rPr lang="en-US" altLang="zh-CN" smtClean="0"/>
              <a:pPr>
                <a:defRPr/>
              </a:pPr>
              <a:t>14</a:t>
            </a:fld>
            <a:endParaRPr lang="en-US" altLang="zh-CN" dirty="0"/>
          </a:p>
        </p:txBody>
      </p:sp>
      <p:sp>
        <p:nvSpPr>
          <p:cNvPr id="3" name="文本框 2"/>
          <p:cNvSpPr txBox="1"/>
          <p:nvPr/>
        </p:nvSpPr>
        <p:spPr>
          <a:xfrm>
            <a:off x="1559496" y="1196752"/>
            <a:ext cx="8856984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zh-CN" altLang="en-US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室温条件下测定，调好紫外</a:t>
            </a:r>
            <a:r>
              <a:rPr lang="en-US" altLang="zh-CN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可见分光光度计的参数，在比色皿中按下表加样测定。</a:t>
            </a:r>
            <a:br>
              <a:rPr lang="zh-CN" altLang="en-US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en-US" altLang="zh-CN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  </a:t>
            </a:r>
            <a:r>
              <a:rPr lang="zh-CN" altLang="en-US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测定三种匀浆方法样品的酶活力；</a:t>
            </a:r>
            <a:endParaRPr lang="en-US" altLang="zh-CN" sz="20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2.  </a:t>
            </a:r>
            <a:r>
              <a:rPr lang="zh-CN" altLang="en-US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选一个样品测定不同</a:t>
            </a:r>
            <a:r>
              <a:rPr lang="en-US" altLang="zh-CN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pH</a:t>
            </a:r>
            <a:r>
              <a:rPr lang="zh-CN" altLang="en-US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的酶活力。</a:t>
            </a:r>
          </a:p>
          <a:p>
            <a:endParaRPr lang="zh-CN" alt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8861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2109"/>
    </mc:Choice>
    <mc:Fallback xmlns="">
      <p:transition spd="slow" advTm="102109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Rectangle 2"/>
          <p:cNvSpPr>
            <a:spLocks noGrp="1" noChangeArrowheads="1"/>
          </p:cNvSpPr>
          <p:nvPr>
            <p:ph type="title"/>
          </p:nvPr>
        </p:nvSpPr>
        <p:spPr>
          <a:xfrm>
            <a:off x="2247582" y="403573"/>
            <a:ext cx="7704138" cy="865187"/>
          </a:xfrm>
        </p:spPr>
        <p:txBody>
          <a:bodyPr>
            <a:normAutofit/>
          </a:bodyPr>
          <a:lstStyle/>
          <a:p>
            <a:pPr algn="ctr" eaLnBrk="1" hangingPunct="1"/>
            <a:r>
              <a:rPr lang="zh-CN" altLang="en-US" sz="36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测定酶活力的操作步骤</a:t>
            </a:r>
          </a:p>
        </p:txBody>
      </p:sp>
      <p:sp>
        <p:nvSpPr>
          <p:cNvPr id="10244" name="Rectangle 3"/>
          <p:cNvSpPr>
            <a:spLocks noGrp="1" noChangeArrowheads="1"/>
          </p:cNvSpPr>
          <p:nvPr>
            <p:ph idx="1"/>
          </p:nvPr>
        </p:nvSpPr>
        <p:spPr>
          <a:xfrm>
            <a:off x="839416" y="1700808"/>
            <a:ext cx="10513168" cy="4104456"/>
          </a:xfrm>
        </p:spPr>
        <p:txBody>
          <a:bodyPr>
            <a:noAutofit/>
          </a:bodyPr>
          <a:lstStyle/>
          <a:p>
            <a:pPr marL="0" indent="0" algn="just">
              <a:lnSpc>
                <a:spcPct val="150000"/>
              </a:lnSpc>
              <a:spcBef>
                <a:spcPts val="600"/>
              </a:spcBef>
              <a:buNone/>
            </a:pPr>
            <a:r>
              <a:rPr lang="en-US" altLang="zh-CN" sz="16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 </a:t>
            </a:r>
            <a:r>
              <a:rPr lang="zh-CN" altLang="en-US" sz="16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仪器接通电源，启动进入主页面；</a:t>
            </a:r>
            <a:endParaRPr lang="en-US" altLang="zh-CN" sz="16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algn="just">
              <a:lnSpc>
                <a:spcPct val="150000"/>
              </a:lnSpc>
              <a:spcBef>
                <a:spcPts val="600"/>
              </a:spcBef>
              <a:buNone/>
            </a:pPr>
            <a:r>
              <a:rPr lang="en-US" altLang="zh-CN" sz="16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</a:t>
            </a:r>
            <a:r>
              <a:rPr lang="zh-CN" altLang="en-US" sz="16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选择动力学，点击进入动力学主页，点击</a:t>
            </a:r>
            <a:r>
              <a:rPr lang="en-US" altLang="zh-CN" sz="16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16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号进入设定参数页面；</a:t>
            </a:r>
            <a:endParaRPr lang="en-US" altLang="zh-CN" sz="16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algn="just">
              <a:lnSpc>
                <a:spcPct val="150000"/>
              </a:lnSpc>
              <a:spcBef>
                <a:spcPts val="600"/>
              </a:spcBef>
              <a:buNone/>
            </a:pPr>
            <a:r>
              <a:rPr lang="en-US" altLang="zh-CN" sz="16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 </a:t>
            </a:r>
            <a:r>
              <a:rPr lang="zh-CN" altLang="en-US" sz="16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设定参数，波长</a:t>
            </a:r>
            <a:r>
              <a:rPr lang="en-US" altLang="zh-CN" sz="16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340 nm</a:t>
            </a:r>
            <a:r>
              <a:rPr lang="zh-CN" altLang="en-US" sz="16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，实验时间</a:t>
            </a:r>
            <a:r>
              <a:rPr lang="en-US" altLang="zh-CN" sz="16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 min</a:t>
            </a:r>
            <a:r>
              <a:rPr lang="zh-CN" altLang="en-US" sz="16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，实验间隔</a:t>
            </a:r>
            <a:r>
              <a:rPr lang="en-US" altLang="zh-CN" sz="16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0.5 min</a:t>
            </a:r>
            <a:r>
              <a:rPr lang="zh-CN" altLang="en-US" sz="16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，输入方法名称，点击保存即可保存参数；</a:t>
            </a:r>
            <a:endParaRPr lang="en-US" altLang="zh-CN" sz="16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algn="just">
              <a:lnSpc>
                <a:spcPct val="150000"/>
              </a:lnSpc>
              <a:spcBef>
                <a:spcPts val="600"/>
              </a:spcBef>
              <a:buNone/>
            </a:pPr>
            <a:r>
              <a:rPr lang="en-US" altLang="zh-CN" sz="16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 </a:t>
            </a:r>
            <a:r>
              <a:rPr lang="zh-CN" altLang="en-US" sz="16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点击继续，进入测定页面；</a:t>
            </a:r>
            <a:endParaRPr lang="en-US" altLang="zh-CN" sz="16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algn="just">
              <a:lnSpc>
                <a:spcPct val="150000"/>
              </a:lnSpc>
              <a:spcBef>
                <a:spcPts val="600"/>
              </a:spcBef>
              <a:buNone/>
            </a:pPr>
            <a:r>
              <a:rPr lang="en-US" altLang="zh-CN" sz="16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 </a:t>
            </a:r>
            <a:r>
              <a:rPr lang="zh-CN" altLang="en-US" sz="16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在两个比色皿里加入磷酸缓冲液和底物，混匀，分别放入空白和测定光路上，盖上样品室盖子，点击空白校零；</a:t>
            </a:r>
            <a:endParaRPr lang="en-US" altLang="zh-CN" sz="16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algn="just">
              <a:lnSpc>
                <a:spcPct val="150000"/>
              </a:lnSpc>
              <a:spcBef>
                <a:spcPts val="600"/>
              </a:spcBef>
              <a:buNone/>
            </a:pP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6. 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校零完成后点击测量，当显示屏打出第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个数据时（校零的数据），立即打开样品室盖子，迅速向测定比色皿中加入样品溶液，取出测定比色皿，混匀，放入测量位置，盖上样品室盖子；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algn="just">
              <a:lnSpc>
                <a:spcPct val="150000"/>
              </a:lnSpc>
              <a:spcBef>
                <a:spcPts val="600"/>
              </a:spcBef>
              <a:buNone/>
            </a:pPr>
            <a:r>
              <a:rPr lang="en-US" altLang="zh-CN" sz="16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7. </a:t>
            </a:r>
            <a:r>
              <a:rPr lang="zh-CN" altLang="en-US" sz="16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如果数据满足要求，等待测量完成（</a:t>
            </a:r>
            <a:r>
              <a:rPr lang="en-US" altLang="zh-CN" sz="16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r>
              <a:rPr lang="zh-CN" altLang="en-US" sz="16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个数据）；如果反应</a:t>
            </a:r>
            <a:r>
              <a:rPr lang="en-US" altLang="zh-CN" sz="16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 min</a:t>
            </a:r>
            <a:r>
              <a:rPr lang="zh-CN" altLang="en-US" sz="16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时的数据不合格按停止键取消测量，重新测定；</a:t>
            </a:r>
            <a:endParaRPr lang="en-US" altLang="zh-CN" sz="16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algn="just">
              <a:lnSpc>
                <a:spcPct val="150000"/>
              </a:lnSpc>
              <a:spcBef>
                <a:spcPts val="600"/>
              </a:spcBef>
              <a:buNone/>
            </a:pPr>
            <a:r>
              <a:rPr lang="en-US" altLang="zh-CN" sz="16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8. </a:t>
            </a:r>
            <a:r>
              <a:rPr lang="zh-CN" altLang="en-US" sz="16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结束实验。</a:t>
            </a:r>
            <a:endParaRPr lang="en-US" altLang="zh-CN" sz="16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F866465-3DA1-498E-BCCA-66320ED2CF91}" type="slidenum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15</a:t>
            </a:fld>
            <a:endParaRPr lang="en-US" altLang="zh-CN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音频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 cstate="print"/>
          <a:stretch>
            <a:fillRect/>
          </a:stretch>
        </p:blipFill>
        <p:spPr>
          <a:xfrm>
            <a:off x="11671300" y="63373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286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65585"/>
    </mc:Choice>
    <mc:Fallback xmlns="">
      <p:transition advTm="165585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Rectangle 2"/>
          <p:cNvSpPr>
            <a:spLocks noGrp="1" noChangeArrowheads="1"/>
          </p:cNvSpPr>
          <p:nvPr>
            <p:ph type="title"/>
          </p:nvPr>
        </p:nvSpPr>
        <p:spPr>
          <a:xfrm>
            <a:off x="1757734" y="548680"/>
            <a:ext cx="8676532" cy="865187"/>
          </a:xfrm>
        </p:spPr>
        <p:txBody>
          <a:bodyPr>
            <a:noAutofit/>
          </a:bodyPr>
          <a:lstStyle/>
          <a:p>
            <a:pPr algn="ctr" eaLnBrk="1" hangingPunct="1"/>
            <a:r>
              <a:rPr lang="zh-CN" altLang="en-US" sz="36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操作注意事项</a:t>
            </a:r>
          </a:p>
        </p:txBody>
      </p:sp>
      <p:sp>
        <p:nvSpPr>
          <p:cNvPr id="12292" name="Rectangle 3"/>
          <p:cNvSpPr>
            <a:spLocks noGrp="1" noChangeArrowheads="1"/>
          </p:cNvSpPr>
          <p:nvPr>
            <p:ph idx="1"/>
          </p:nvPr>
        </p:nvSpPr>
        <p:spPr>
          <a:xfrm>
            <a:off x="767408" y="1508845"/>
            <a:ext cx="10657184" cy="4728467"/>
          </a:xfrm>
        </p:spPr>
        <p:txBody>
          <a:bodyPr>
            <a:noAutofit/>
          </a:bodyPr>
          <a:lstStyle/>
          <a:p>
            <a:pPr marL="0" indent="0" algn="just" eaLnBrk="1" hangingPunct="1">
              <a:lnSpc>
                <a:spcPct val="170000"/>
              </a:lnSpc>
              <a:spcBef>
                <a:spcPts val="600"/>
              </a:spcBef>
              <a:buNone/>
            </a:pPr>
            <a:r>
              <a:rPr lang="en-US" altLang="zh-CN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 </a:t>
            </a:r>
            <a:r>
              <a:rPr lang="zh-CN" altLang="en-US" sz="2000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两个小组共用一台仪器，合理利用时间，交替使用；</a:t>
            </a:r>
            <a:endParaRPr lang="en-US" altLang="zh-CN" sz="2000" b="1" dirty="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algn="just" eaLnBrk="1" hangingPunct="1">
              <a:lnSpc>
                <a:spcPct val="170000"/>
              </a:lnSpc>
              <a:spcBef>
                <a:spcPts val="600"/>
              </a:spcBef>
              <a:buNone/>
            </a:pPr>
            <a:r>
              <a:rPr lang="en-US" altLang="zh-CN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sz="2000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 </a:t>
            </a:r>
            <a:r>
              <a:rPr lang="zh-CN" altLang="en-US" sz="2000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打开</a:t>
            </a:r>
            <a:r>
              <a:rPr lang="zh-CN" altLang="en-US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电源仪器启动过程中，不要对仪器有任何操作，尤其不要打开样品室的盖子；</a:t>
            </a:r>
            <a:endParaRPr lang="en-US" altLang="zh-CN" sz="20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algn="just" eaLnBrk="1" hangingPunct="1">
              <a:lnSpc>
                <a:spcPct val="170000"/>
              </a:lnSpc>
              <a:spcBef>
                <a:spcPts val="600"/>
              </a:spcBef>
              <a:buNone/>
            </a:pPr>
            <a:r>
              <a:rPr lang="en-US" altLang="zh-CN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en-US" altLang="zh-CN" sz="2000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 </a:t>
            </a:r>
            <a:r>
              <a:rPr lang="zh-CN" altLang="en-US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比色皿均有编号，不要搞乱；</a:t>
            </a:r>
            <a:endParaRPr lang="en-US" altLang="zh-CN" sz="20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algn="just" eaLnBrk="1" hangingPunct="1">
              <a:lnSpc>
                <a:spcPct val="170000"/>
              </a:lnSpc>
              <a:spcBef>
                <a:spcPts val="600"/>
              </a:spcBef>
              <a:buNone/>
            </a:pPr>
            <a:r>
              <a:rPr lang="en-US" altLang="zh-CN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en-US" altLang="zh-CN" sz="2000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 </a:t>
            </a:r>
            <a:r>
              <a:rPr lang="zh-CN" altLang="en-US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放入比色皿时要注意空白和测定两个光路的方向；</a:t>
            </a:r>
            <a:endParaRPr lang="en-US" altLang="zh-CN" sz="20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algn="just">
              <a:lnSpc>
                <a:spcPct val="170000"/>
              </a:lnSpc>
              <a:spcBef>
                <a:spcPts val="600"/>
              </a:spcBef>
              <a:buNone/>
            </a:pPr>
            <a:r>
              <a:rPr lang="en-US" altLang="zh-CN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en-US" altLang="zh-CN" sz="2000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 </a:t>
            </a:r>
            <a:r>
              <a:rPr lang="zh-CN" altLang="en-US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双光束分光光度计要求校零时必须两个光路均放入比色皿；</a:t>
            </a:r>
            <a:endParaRPr lang="en-US" altLang="zh-CN" sz="20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algn="just">
              <a:lnSpc>
                <a:spcPct val="170000"/>
              </a:lnSpc>
              <a:spcBef>
                <a:spcPts val="600"/>
              </a:spcBef>
              <a:buNone/>
            </a:pPr>
            <a:r>
              <a:rPr lang="en-US" altLang="zh-CN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en-US" altLang="zh-CN" sz="2000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 </a:t>
            </a:r>
            <a:r>
              <a:rPr lang="zh-CN" altLang="en-US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比色皿中溶液混匀用一次性使用的硫酸纸；</a:t>
            </a:r>
            <a:endParaRPr lang="en-US" altLang="zh-CN" sz="20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algn="just">
              <a:lnSpc>
                <a:spcPct val="170000"/>
              </a:lnSpc>
              <a:spcBef>
                <a:spcPts val="600"/>
              </a:spcBef>
              <a:buNone/>
            </a:pPr>
            <a:r>
              <a:rPr lang="en-US" altLang="zh-CN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lang="en-US" altLang="zh-CN" sz="2000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 </a:t>
            </a:r>
            <a:r>
              <a:rPr lang="zh-CN" altLang="en-US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加入磷酸缓冲液的体积与加入样品溶液的体积有关（</a:t>
            </a:r>
            <a:r>
              <a:rPr lang="en-US" altLang="zh-CN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 </a:t>
            </a:r>
            <a:r>
              <a:rPr lang="en-US" altLang="zh-CN" sz="2000" b="1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μL</a:t>
            </a:r>
            <a:r>
              <a:rPr lang="zh-CN" altLang="en-US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之内可忽略不计），要求终体积为3 </a:t>
            </a:r>
            <a:r>
              <a:rPr lang="en-US" altLang="zh-CN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mL</a:t>
            </a:r>
            <a:r>
              <a:rPr lang="zh-CN" altLang="en-US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en-US" altLang="zh-CN" sz="20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F866465-3DA1-498E-BCCA-66320ED2CF91}" type="slidenum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16</a:t>
            </a:fld>
            <a:endParaRPr lang="en-US" altLang="zh-CN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音频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 cstate="print"/>
          <a:stretch>
            <a:fillRect/>
          </a:stretch>
        </p:blipFill>
        <p:spPr>
          <a:xfrm>
            <a:off x="11671300" y="63373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890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09467"/>
    </mc:Choice>
    <mc:Fallback xmlns="">
      <p:transition advTm="109467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2" name="Rectangle 3"/>
          <p:cNvSpPr>
            <a:spLocks noGrp="1" noChangeArrowheads="1"/>
          </p:cNvSpPr>
          <p:nvPr>
            <p:ph idx="1"/>
          </p:nvPr>
        </p:nvSpPr>
        <p:spPr>
          <a:xfrm>
            <a:off x="839416" y="501650"/>
            <a:ext cx="10369152" cy="5087590"/>
          </a:xfrm>
        </p:spPr>
        <p:txBody>
          <a:bodyPr>
            <a:noAutofit/>
          </a:bodyPr>
          <a:lstStyle/>
          <a:p>
            <a:pPr marL="0" indent="0" algn="just">
              <a:lnSpc>
                <a:spcPct val="170000"/>
              </a:lnSpc>
              <a:spcBef>
                <a:spcPts val="1200"/>
              </a:spcBef>
              <a:buNone/>
            </a:pPr>
            <a:r>
              <a:rPr lang="en-US" altLang="zh-CN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en-US" altLang="zh-CN" sz="2000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 </a:t>
            </a:r>
            <a:r>
              <a:rPr lang="zh-CN" altLang="en-US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操作步骤要严格按照顺序来进行，因</a:t>
            </a:r>
            <a:r>
              <a:rPr lang="en-US" altLang="zh-CN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CDNB</a:t>
            </a:r>
            <a:r>
              <a:rPr lang="zh-CN" altLang="en-US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本身吸光值很高，且乙醇溶液轻于水，故加入之后必须先混匀再校零；因</a:t>
            </a:r>
            <a:r>
              <a:rPr lang="en-US" altLang="zh-CN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CDNB</a:t>
            </a:r>
            <a:r>
              <a:rPr lang="zh-CN" altLang="en-US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吸收值高容易出现误差，故每次测定之前必须校零；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测定不同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pH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条件下匀浆样品的酶活力必须配制与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pH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一致的空白溶液（此段与配音不一致，以文字为准）；</a:t>
            </a:r>
            <a:endParaRPr lang="en-US" altLang="zh-CN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algn="just">
              <a:lnSpc>
                <a:spcPct val="170000"/>
              </a:lnSpc>
              <a:spcBef>
                <a:spcPts val="1200"/>
              </a:spcBef>
              <a:buNone/>
            </a:pPr>
            <a:r>
              <a:rPr lang="en-US" altLang="zh-CN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r>
              <a:rPr lang="en-US" altLang="zh-CN" sz="2000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 </a:t>
            </a:r>
            <a:r>
              <a:rPr lang="zh-CN" altLang="en-US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操作步骤</a:t>
            </a:r>
            <a:r>
              <a:rPr lang="en-US" altLang="zh-CN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两人必须配合好，尤其是加样品动作要迅速，加入样品溶液反应的时间尽量接近起始时间，且整个过程必须在</a:t>
            </a:r>
            <a:r>
              <a:rPr lang="en-US" altLang="zh-CN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0.5 min</a:t>
            </a:r>
            <a:r>
              <a:rPr lang="zh-CN" altLang="en-US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之内完成；</a:t>
            </a:r>
            <a:endParaRPr lang="en-US" altLang="zh-CN" sz="20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algn="just">
              <a:lnSpc>
                <a:spcPct val="170000"/>
              </a:lnSpc>
              <a:spcBef>
                <a:spcPts val="1200"/>
              </a:spcBef>
              <a:buNone/>
            </a:pPr>
            <a:r>
              <a:rPr lang="en-US" altLang="zh-CN" sz="2000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10. </a:t>
            </a:r>
            <a:r>
              <a:rPr lang="zh-CN" altLang="en-US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加入待测样品溶液的体积要求</a:t>
            </a:r>
            <a:r>
              <a:rPr lang="en-US" altLang="zh-CN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ΔA</a:t>
            </a:r>
            <a:r>
              <a:rPr lang="en-US" altLang="zh-CN" sz="2000" b="1" baseline="-25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340nm</a:t>
            </a:r>
            <a:r>
              <a:rPr lang="en-US" altLang="zh-CN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 min</a:t>
            </a:r>
            <a:r>
              <a:rPr lang="zh-CN" altLang="en-US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在0.</a:t>
            </a:r>
            <a:r>
              <a:rPr lang="en-US" altLang="zh-CN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~0</a:t>
            </a:r>
            <a:r>
              <a:rPr lang="zh-CN" altLang="en-US" sz="2000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en-US" altLang="zh-CN" sz="2000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000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之间</a:t>
            </a:r>
            <a:r>
              <a:rPr lang="zh-CN" altLang="en-US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，否则需要调整加样体积重新测定；如果</a:t>
            </a:r>
            <a:r>
              <a:rPr lang="en-US" altLang="zh-CN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 min</a:t>
            </a:r>
            <a:r>
              <a:rPr lang="zh-CN" altLang="en-US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时的吸光值不符合要求，可按下停止键停止测定；</a:t>
            </a:r>
            <a:endParaRPr lang="en-US" altLang="zh-CN" sz="20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algn="just">
              <a:lnSpc>
                <a:spcPct val="170000"/>
              </a:lnSpc>
              <a:spcBef>
                <a:spcPts val="1200"/>
              </a:spcBef>
              <a:buNone/>
            </a:pPr>
            <a:r>
              <a:rPr lang="en-US" altLang="zh-CN" sz="2000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11. </a:t>
            </a:r>
            <a:r>
              <a:rPr lang="zh-CN" altLang="en-US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由于仪器没有安装打印设备，测定过程中及时将数据写在实验记录本</a:t>
            </a:r>
            <a:r>
              <a:rPr lang="zh-CN" altLang="en-US" sz="2000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上；</a:t>
            </a:r>
            <a:endParaRPr lang="en-US" altLang="zh-CN" sz="2000" b="1" dirty="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algn="just">
              <a:lnSpc>
                <a:spcPct val="170000"/>
              </a:lnSpc>
              <a:spcBef>
                <a:spcPts val="1200"/>
              </a:spcBef>
              <a:buNone/>
            </a:pPr>
            <a:r>
              <a:rPr lang="en-US" altLang="zh-CN" sz="2000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12. </a:t>
            </a:r>
            <a:r>
              <a:rPr lang="zh-CN" altLang="en-US" sz="2000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比色皿中含</a:t>
            </a:r>
            <a:r>
              <a:rPr lang="en-US" altLang="zh-CN" sz="2000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CDNB</a:t>
            </a:r>
            <a:r>
              <a:rPr lang="zh-CN" altLang="en-US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sz="2000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废液倒入水池旁的专用回收瓶中。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F866465-3DA1-498E-BCCA-66320ED2CF91}" type="slidenum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17</a:t>
            </a:fld>
            <a:endParaRPr lang="en-US" altLang="zh-CN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音频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 cstate="print"/>
          <a:stretch>
            <a:fillRect/>
          </a:stretch>
        </p:blipFill>
        <p:spPr>
          <a:xfrm>
            <a:off x="11671300" y="63373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413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33545"/>
    </mc:Choice>
    <mc:Fallback xmlns="">
      <p:transition advTm="133545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mute="1" showWhenStopped="0"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02167" y="548680"/>
            <a:ext cx="11387667" cy="1143000"/>
          </a:xfrm>
        </p:spPr>
        <p:txBody>
          <a:bodyPr>
            <a:normAutofit/>
          </a:bodyPr>
          <a:lstStyle/>
          <a:p>
            <a:pPr algn="ctr"/>
            <a:r>
              <a:rPr lang="zh-CN" altLang="en-US" sz="3600" b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酶活力数据举例</a:t>
            </a:r>
            <a:r>
              <a:rPr lang="en-US" altLang="zh-CN" sz="3600" b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/>
            </a:r>
            <a:br>
              <a:rPr lang="en-US" altLang="zh-CN" sz="3600" b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</a:br>
            <a:r>
              <a:rPr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（样品溶液加样</a:t>
            </a:r>
            <a:r>
              <a:rPr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 </a:t>
            </a:r>
            <a:r>
              <a:rPr lang="el-GR" altLang="zh-CN" sz="2400" b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μ</a:t>
            </a:r>
            <a:r>
              <a:rPr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</a:t>
            </a:r>
            <a:r>
              <a:rPr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，反应时间</a:t>
            </a:r>
            <a:r>
              <a:rPr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4 min</a:t>
            </a:r>
            <a:r>
              <a:rPr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</a:t>
            </a:r>
          </a:p>
        </p:txBody>
      </p:sp>
      <p:graphicFrame>
        <p:nvGraphicFramePr>
          <p:cNvPr id="5" name="内容占位符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99133703"/>
              </p:ext>
            </p:extLst>
          </p:nvPr>
        </p:nvGraphicFramePr>
        <p:xfrm>
          <a:off x="838200" y="1730464"/>
          <a:ext cx="10730408" cy="4257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732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4016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584176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2376264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4392488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 sz="15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时间（</a:t>
                      </a:r>
                      <a:r>
                        <a:rPr lang="en-US" altLang="zh-CN" sz="15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min</a:t>
                      </a:r>
                      <a:r>
                        <a:rPr lang="zh-CN" altLang="en-US" sz="15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ABS</a:t>
                      </a:r>
                      <a:endParaRPr lang="zh-CN" altLang="en-US" sz="15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⊿</a:t>
                      </a:r>
                      <a:r>
                        <a:rPr lang="en-US" altLang="zh-CN" sz="15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ABS</a:t>
                      </a:r>
                      <a:endParaRPr lang="zh-CN" altLang="en-US" sz="15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思考问题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b="1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zh-CN" altLang="en-US" sz="1500" b="1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b="1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  <a:endParaRPr lang="zh-CN" altLang="en-US" sz="1500" b="1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b="1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  <a:endParaRPr lang="zh-CN" altLang="en-US" sz="1500" b="1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b="1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  <a:endParaRPr lang="zh-CN" altLang="en-US" sz="1500" b="1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500" b="1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b="1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endParaRPr lang="zh-CN" altLang="en-US" sz="1500" b="1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b="1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0.5</a:t>
                      </a:r>
                      <a:endParaRPr lang="zh-CN" altLang="en-US" sz="1500" b="1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b="1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0.287</a:t>
                      </a:r>
                      <a:endParaRPr lang="zh-CN" altLang="en-US" sz="1500" b="1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500" b="1" dirty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0.287</a:t>
                      </a:r>
                      <a:endParaRPr lang="zh-CN" altLang="en-US" sz="1500" b="1" dirty="0">
                        <a:solidFill>
                          <a:srgbClr val="C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b="1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这个数比</a:t>
                      </a:r>
                      <a:r>
                        <a:rPr lang="en-US" altLang="zh-CN" sz="1500" b="1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0.311</a:t>
                      </a:r>
                      <a:r>
                        <a:rPr lang="zh-CN" altLang="en-US" sz="1500" b="1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小说明什么？操作中应该注意什么？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b="1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  <a:endParaRPr lang="zh-CN" altLang="en-US" sz="1500" b="1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b="1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zh-CN" altLang="en-US" sz="1500" b="1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b="1" dirty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0.598</a:t>
                      </a:r>
                      <a:endParaRPr lang="zh-CN" altLang="en-US" sz="1500" b="1" dirty="0">
                        <a:solidFill>
                          <a:srgbClr val="C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b="1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0.311</a:t>
                      </a:r>
                      <a:endParaRPr lang="zh-CN" altLang="en-US" sz="1500" b="1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b="1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这个数大于要求值应该如何处理？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b="1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  <a:endParaRPr lang="zh-CN" altLang="en-US" sz="1500" b="1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b="1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1.5</a:t>
                      </a:r>
                      <a:endParaRPr lang="zh-CN" altLang="en-US" sz="1500" b="1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b="1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0.850</a:t>
                      </a:r>
                      <a:endParaRPr lang="zh-CN" altLang="en-US" sz="1500" b="1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b="1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0.252</a:t>
                      </a:r>
                      <a:endParaRPr lang="zh-CN" altLang="en-US" sz="1500" b="1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500" b="1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b="1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</a:t>
                      </a:r>
                      <a:endParaRPr lang="zh-CN" altLang="en-US" sz="1500" b="1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b="1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endParaRPr lang="zh-CN" altLang="en-US" sz="1500" b="1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b="1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1.065</a:t>
                      </a:r>
                      <a:endParaRPr lang="zh-CN" altLang="en-US" sz="1500" b="1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b="1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0.215</a:t>
                      </a:r>
                      <a:endParaRPr lang="zh-CN" altLang="en-US" sz="1500" b="1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500" b="1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b="1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</a:t>
                      </a:r>
                      <a:endParaRPr lang="zh-CN" altLang="en-US" sz="1500" b="1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b="1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2.5</a:t>
                      </a:r>
                      <a:endParaRPr lang="zh-CN" altLang="en-US" sz="1500" b="1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b="1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1.254</a:t>
                      </a:r>
                      <a:endParaRPr lang="zh-CN" altLang="en-US" sz="1500" b="1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b="1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0.189</a:t>
                      </a:r>
                      <a:endParaRPr lang="zh-CN" altLang="en-US" sz="1500" b="1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500" b="1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b="1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</a:t>
                      </a:r>
                      <a:endParaRPr lang="zh-CN" altLang="en-US" sz="1500" b="1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b="1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  <a:endParaRPr lang="zh-CN" altLang="en-US" sz="1500" b="1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b="1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1.426</a:t>
                      </a:r>
                      <a:endParaRPr lang="zh-CN" altLang="en-US" sz="1500" b="1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b="1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0.172</a:t>
                      </a:r>
                      <a:endParaRPr lang="zh-CN" altLang="en-US" sz="1500" b="1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500" b="1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b="1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</a:t>
                      </a:r>
                      <a:endParaRPr lang="zh-CN" altLang="en-US" sz="1500" b="1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b="1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3.5</a:t>
                      </a:r>
                      <a:endParaRPr lang="zh-CN" altLang="en-US" sz="1500" b="1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b="1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1.588</a:t>
                      </a:r>
                      <a:endParaRPr lang="zh-CN" altLang="en-US" sz="1500" b="1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b="1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0.162</a:t>
                      </a:r>
                      <a:endParaRPr lang="zh-CN" altLang="en-US" sz="1500" b="1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500" b="1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b="1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</a:t>
                      </a:r>
                      <a:endParaRPr lang="zh-CN" altLang="en-US" sz="1500" b="1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b="1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  <a:endParaRPr lang="zh-CN" altLang="en-US" sz="1500" b="1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b="1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1.741</a:t>
                      </a:r>
                      <a:endParaRPr lang="zh-CN" altLang="en-US" sz="1500" b="1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b="1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0.152</a:t>
                      </a:r>
                      <a:endParaRPr lang="zh-CN" altLang="en-US" sz="1500" b="1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500" b="1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 sz="1500" b="1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500" b="1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500" b="1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500" b="1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⊿</a:t>
                      </a:r>
                      <a:r>
                        <a:rPr lang="en-US" altLang="zh-CN" sz="1500" b="1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ABS</a:t>
                      </a:r>
                      <a:r>
                        <a:rPr lang="zh-CN" altLang="en-US" sz="1500" b="1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越来越小说明什么？</a:t>
                      </a:r>
                      <a:endParaRPr lang="en-US" altLang="zh-CN" sz="1500" b="1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500" b="1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是否属于正常现象？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500" b="1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F866465-3DA1-498E-BCCA-66320ED2CF91}" type="slidenum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18</a:t>
            </a:fld>
            <a:endParaRPr lang="en-US" altLang="zh-CN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音频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 cstate="print"/>
          <a:stretch>
            <a:fillRect/>
          </a:stretch>
        </p:blipFill>
        <p:spPr>
          <a:xfrm>
            <a:off x="11671300" y="63373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021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515"/>
    </mc:Choice>
    <mc:Fallback xmlns="">
      <p:transition spd="slow" advTm="41515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2"/>
          <p:cNvSpPr>
            <a:spLocks noGrp="1" noChangeArrowheads="1"/>
          </p:cNvSpPr>
          <p:nvPr>
            <p:ph type="title"/>
          </p:nvPr>
        </p:nvSpPr>
        <p:spPr>
          <a:xfrm>
            <a:off x="2297113" y="333400"/>
            <a:ext cx="7543800" cy="1295400"/>
          </a:xfrm>
        </p:spPr>
        <p:txBody>
          <a:bodyPr>
            <a:normAutofit/>
          </a:bodyPr>
          <a:lstStyle/>
          <a:p>
            <a:pPr algn="ctr" eaLnBrk="1" hangingPunct="1">
              <a:defRPr/>
            </a:pPr>
            <a:r>
              <a:rPr lang="zh-CN" altLang="en-US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数据处理</a:t>
            </a:r>
          </a:p>
        </p:txBody>
      </p:sp>
      <p:sp>
        <p:nvSpPr>
          <p:cNvPr id="17412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487489" y="1772816"/>
            <a:ext cx="9251982" cy="1084680"/>
          </a:xfrm>
        </p:spPr>
        <p:txBody>
          <a:bodyPr>
            <a:normAutofit/>
          </a:bodyPr>
          <a:lstStyle/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kumimoji="1"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kumimoji="1" lang="en-US" altLang="zh-CN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  </a:t>
            </a:r>
            <a:r>
              <a:rPr kumimoji="1" lang="zh-CN" altLang="en-US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分别做出时间－吸光值关系曲线，过原点做切线，求出</a:t>
            </a:r>
            <a:r>
              <a:rPr kumimoji="1" lang="en-US" altLang="zh-CN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 min</a:t>
            </a:r>
            <a:r>
              <a:rPr kumimoji="1" lang="zh-CN" altLang="en-US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时的</a:t>
            </a:r>
            <a:r>
              <a:rPr kumimoji="1" lang="en-US" altLang="zh-CN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ΔA</a:t>
            </a:r>
            <a:r>
              <a:rPr kumimoji="1" lang="en-US" altLang="zh-CN" sz="2000" b="1" baseline="-25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340nm</a:t>
            </a:r>
            <a:r>
              <a:rPr kumimoji="1" lang="zh-CN" altLang="en-US" sz="2000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kumimoji="1" lang="en-US" altLang="zh-CN" sz="2000" b="1" dirty="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buNone/>
            </a:pPr>
            <a:r>
              <a:rPr kumimoji="1" lang="zh-CN" altLang="en-US" sz="2000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（数据处理方式推荐</a:t>
            </a:r>
            <a:r>
              <a:rPr kumimoji="1" lang="zh-CN" altLang="en-US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kumimoji="1" lang="en-US" altLang="zh-CN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Excel</a:t>
            </a:r>
            <a:r>
              <a:rPr kumimoji="1" lang="zh-CN" altLang="en-US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kumimoji="1" lang="en-US" altLang="zh-CN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Origin</a:t>
            </a:r>
            <a:r>
              <a:rPr kumimoji="1" lang="zh-CN" altLang="en-US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kumimoji="1" lang="en-US" altLang="zh-CN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Photoshop</a:t>
            </a:r>
            <a:r>
              <a:rPr kumimoji="1" lang="zh-CN" altLang="en-US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等软件完成）</a:t>
            </a:r>
          </a:p>
        </p:txBody>
      </p:sp>
      <p:pic>
        <p:nvPicPr>
          <p:cNvPr id="17413" name="Picture 5"/>
          <p:cNvPicPr>
            <a:picLocks noGrp="1" noChangeAspect="1" noChangeArrowheads="1"/>
          </p:cNvPicPr>
          <p:nvPr>
            <p:ph sz="half" idx="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738546" y="2891462"/>
            <a:ext cx="4608512" cy="3395058"/>
          </a:xfrm>
          <a:noFill/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8AC8910-B4AB-495C-A846-2E418202E6F4}" type="slidenum">
              <a:rPr lang="en-US" altLang="zh-CN" smtClean="0"/>
              <a:pPr>
                <a:defRPr/>
              </a:pPr>
              <a:t>19</a:t>
            </a:fld>
            <a:endParaRPr lang="en-US" altLang="zh-CN"/>
          </a:p>
        </p:txBody>
      </p:sp>
      <p:pic>
        <p:nvPicPr>
          <p:cNvPr id="5" name="音频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 cstate="print"/>
          <a:stretch>
            <a:fillRect/>
          </a:stretch>
        </p:blipFill>
        <p:spPr>
          <a:xfrm>
            <a:off x="11671300" y="63373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012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928"/>
    </mc:Choice>
    <mc:Fallback xmlns="">
      <p:transition spd="slow" advTm="30928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 txBox="1">
            <a:spLocks noRot="1" noChangeArrowheads="1"/>
          </p:cNvSpPr>
          <p:nvPr/>
        </p:nvSpPr>
        <p:spPr bwMode="auto">
          <a:xfrm>
            <a:off x="1991544" y="1916832"/>
            <a:ext cx="2808312" cy="36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Wingdings" panose="05000000000000000000" pitchFamily="2" charset="2"/>
              <a:buChar char="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90000"/>
              <a:buFont typeface="Wingdings" panose="05000000000000000000" pitchFamily="2" charset="2"/>
              <a:buChar char="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itchFamily="2" charset="2"/>
              <a:buChar char="v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itchFamily="2" charset="2"/>
              <a:buChar char="v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itchFamily="2" charset="2"/>
              <a:buChar char="v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itchFamily="2" charset="2"/>
              <a:buChar char="v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Clr>
                <a:srgbClr val="0563C1"/>
              </a:buClr>
            </a:pPr>
            <a:r>
              <a:rPr lang="zh-CN" altLang="en-US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en-US" altLang="zh-CN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章</a:t>
            </a:r>
            <a:r>
              <a:rPr lang="en-US" altLang="zh-CN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生物大分子定量测定技术</a:t>
            </a:r>
            <a:endParaRPr lang="en-US" altLang="zh-CN" sz="20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Clr>
                <a:srgbClr val="0563C1"/>
              </a:buClr>
              <a:buNone/>
            </a:pPr>
            <a:r>
              <a:rPr lang="en-US" altLang="zh-CN" sz="1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3.8 </a:t>
            </a:r>
            <a:r>
              <a:rPr lang="zh-CN" altLang="en-US" sz="1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双光束紫外</a:t>
            </a:r>
            <a:r>
              <a:rPr lang="en-US" altLang="zh-CN" sz="1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可见分光光度计的使用</a:t>
            </a:r>
            <a:endParaRPr lang="en-US" altLang="zh-CN" sz="18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Rectangle 3"/>
          <p:cNvSpPr txBox="1">
            <a:spLocks noRot="1" noChangeArrowheads="1"/>
          </p:cNvSpPr>
          <p:nvPr/>
        </p:nvSpPr>
        <p:spPr bwMode="auto">
          <a:xfrm>
            <a:off x="6023992" y="1844824"/>
            <a:ext cx="3960440" cy="36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Wingdings" panose="05000000000000000000" pitchFamily="2" charset="2"/>
              <a:buChar char="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90000"/>
              <a:buFont typeface="Wingdings" panose="05000000000000000000" pitchFamily="2" charset="2"/>
              <a:buChar char="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itchFamily="2" charset="2"/>
              <a:buChar char="v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itchFamily="2" charset="2"/>
              <a:buChar char="v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itchFamily="2" charset="2"/>
              <a:buChar char="v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itchFamily="2" charset="2"/>
              <a:buChar char="v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Bef>
                <a:spcPts val="0"/>
              </a:spcBef>
              <a:buClr>
                <a:srgbClr val="CC0066"/>
              </a:buClr>
            </a:pPr>
            <a:r>
              <a:rPr lang="zh-CN" altLang="en-US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en-US" altLang="zh-CN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lang="zh-CN" altLang="en-US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章 谷胱甘肽转硫酶</a:t>
            </a:r>
            <a:r>
              <a:rPr lang="en-US" altLang="zh-CN" sz="2000" b="1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GST</a:t>
            </a:r>
            <a:r>
              <a:rPr lang="zh-CN" altLang="en-US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的分离纯化及酶动力学综合实验</a:t>
            </a:r>
            <a:endParaRPr lang="en-US" altLang="zh-CN" sz="20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Clr>
                <a:srgbClr val="CC0066"/>
              </a:buClr>
              <a:buFont typeface="Wingdings" panose="05000000000000000000" pitchFamily="2" charset="2"/>
              <a:buNone/>
            </a:pPr>
            <a:r>
              <a:rPr lang="en-US" altLang="zh-CN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7.1 </a:t>
            </a:r>
            <a:r>
              <a:rPr lang="zh-CN" altLang="en-US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实验概述</a:t>
            </a:r>
            <a:endParaRPr lang="en-US" altLang="zh-CN" sz="20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spcBef>
                <a:spcPts val="0"/>
              </a:spcBef>
              <a:buClr>
                <a:srgbClr val="CC0066"/>
              </a:buClr>
              <a:buFont typeface="Wingdings" panose="05000000000000000000" pitchFamily="2" charset="2"/>
              <a:buNone/>
            </a:pPr>
            <a:r>
              <a:rPr lang="en-US" altLang="zh-CN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7.2 </a:t>
            </a:r>
            <a:r>
              <a:rPr lang="zh-CN" altLang="en-US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兔肝</a:t>
            </a:r>
            <a:r>
              <a:rPr lang="en-US" altLang="zh-CN" sz="2000" b="1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GST</a:t>
            </a:r>
            <a:r>
              <a:rPr lang="zh-CN" altLang="en-US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酶的提取制备</a:t>
            </a:r>
            <a:endParaRPr lang="en-US" altLang="zh-CN" sz="20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spcBef>
                <a:spcPts val="0"/>
              </a:spcBef>
              <a:buClr>
                <a:srgbClr val="CC0066"/>
              </a:buClr>
              <a:buFont typeface="Wingdings" panose="05000000000000000000" pitchFamily="2" charset="2"/>
              <a:buNone/>
            </a:pPr>
            <a:r>
              <a:rPr lang="en-US" altLang="zh-CN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7.3 </a:t>
            </a:r>
            <a:r>
              <a:rPr lang="zh-CN" altLang="en-US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亲和层析法纯化兔肝</a:t>
            </a:r>
            <a:r>
              <a:rPr lang="en-US" altLang="zh-CN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GST</a:t>
            </a:r>
            <a:r>
              <a:rPr lang="zh-CN" altLang="en-US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酶</a:t>
            </a:r>
            <a:endParaRPr lang="en-US" altLang="zh-CN" sz="20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Clr>
                <a:srgbClr val="0563C1"/>
              </a:buClr>
              <a:buNone/>
            </a:pPr>
            <a:r>
              <a:rPr lang="en-US" altLang="zh-CN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7.4 GST</a:t>
            </a:r>
            <a:r>
              <a:rPr lang="zh-CN" altLang="en-US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的酶活力测定</a:t>
            </a:r>
            <a:endParaRPr lang="en-US" altLang="zh-CN" sz="20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Clr>
                <a:srgbClr val="0563C1"/>
              </a:buClr>
              <a:buNone/>
            </a:pPr>
            <a:r>
              <a:rPr lang="en-US" altLang="zh-CN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7.5 GST</a:t>
            </a:r>
            <a:r>
              <a:rPr lang="zh-CN" altLang="en-US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酶的蛋白质浓度测定和酶比活力</a:t>
            </a:r>
            <a:r>
              <a:rPr lang="zh-CN" altLang="en-US" sz="2000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计算</a:t>
            </a:r>
            <a:endParaRPr lang="en-US" altLang="zh-CN" sz="20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spcBef>
                <a:spcPts val="0"/>
              </a:spcBef>
              <a:buClr>
                <a:srgbClr val="CC0066"/>
              </a:buClr>
              <a:buFont typeface="Wingdings" panose="05000000000000000000" pitchFamily="2" charset="2"/>
              <a:buNone/>
            </a:pPr>
            <a:r>
              <a:rPr lang="en-US" altLang="zh-CN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7.7 GST</a:t>
            </a:r>
            <a:r>
              <a:rPr lang="zh-CN" altLang="en-US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酶亲和层析缓冲液</a:t>
            </a:r>
            <a:r>
              <a:rPr lang="en-US" altLang="zh-CN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配制</a:t>
            </a:r>
            <a:endParaRPr lang="en-US" altLang="zh-CN" sz="20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402167" y="404664"/>
            <a:ext cx="11387667" cy="1143000"/>
          </a:xfrm>
        </p:spPr>
        <p:txBody>
          <a:bodyPr/>
          <a:lstStyle/>
          <a:p>
            <a:pPr eaLnBrk="1" hangingPunct="1"/>
            <a:r>
              <a:rPr lang="zh-CN" altLang="en-US" sz="4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慕课学习章节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5EB58FF-8344-42E7-89E5-B0C009A2D761}" type="slidenum">
              <a:rPr lang="zh-CN" altLang="en-US" smtClean="0"/>
              <a:pPr>
                <a:defRPr/>
              </a:pPr>
              <a:t>2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145471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0557"/>
    </mc:Choice>
    <mc:Fallback xmlns="">
      <p:transition advTm="20557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2"/>
          <p:cNvSpPr>
            <a:spLocks noGrp="1" noChangeArrowheads="1"/>
          </p:cNvSpPr>
          <p:nvPr>
            <p:ph type="title"/>
          </p:nvPr>
        </p:nvSpPr>
        <p:spPr>
          <a:xfrm>
            <a:off x="1079823" y="406402"/>
            <a:ext cx="10058400" cy="1295400"/>
          </a:xfrm>
        </p:spPr>
        <p:txBody>
          <a:bodyPr/>
          <a:lstStyle/>
          <a:p>
            <a:pPr algn="ctr" eaLnBrk="1" hangingPunct="1"/>
            <a:r>
              <a:rPr lang="zh-CN" altLang="en-US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数据处理</a:t>
            </a:r>
          </a:p>
        </p:txBody>
      </p:sp>
      <p:graphicFrame>
        <p:nvGraphicFramePr>
          <p:cNvPr id="18437" name="Rectangle 3"/>
          <p:cNvGraphicFramePr>
            <a:graphicFrameLocks noGrp="1"/>
          </p:cNvGraphicFramePr>
          <p:nvPr>
            <p:ph sz="quarter" idx="2"/>
            <p:extLst/>
          </p:nvPr>
        </p:nvGraphicFramePr>
        <p:xfrm>
          <a:off x="8191500" y="2782888"/>
          <a:ext cx="0" cy="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93" name="公式" r:id="rId5" imgW="0" imgH="0" progId="Equation.3">
                  <p:embed/>
                </p:oleObj>
              </mc:Choice>
              <mc:Fallback>
                <p:oleObj name="公式" r:id="rId5" imgW="0" imgH="0" progId="Equation.3">
                  <p:embed/>
                  <p:pic>
                    <p:nvPicPr>
                      <p:cNvPr id="0" name="AutoShape 353"/>
                      <p:cNvPicPr>
                        <a:picLocks noGrp="1" noChangeArrowheads="1"/>
                      </p:cNvPicPr>
                      <p:nvPr/>
                    </p:nvPicPr>
                    <p:blipFill>
                      <a:blip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91500" y="2782888"/>
                        <a:ext cx="0" cy="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438" name="Rectangle 5"/>
          <p:cNvSpPr>
            <a:spLocks noChangeArrowheads="1"/>
          </p:cNvSpPr>
          <p:nvPr/>
        </p:nvSpPr>
        <p:spPr bwMode="auto">
          <a:xfrm>
            <a:off x="4267200" y="2100263"/>
            <a:ext cx="91440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439" name="Text Box 6"/>
              <p:cNvSpPr txBox="1">
                <a:spLocks noChangeArrowheads="1"/>
              </p:cNvSpPr>
              <p:nvPr/>
            </p:nvSpPr>
            <p:spPr bwMode="auto">
              <a:xfrm>
                <a:off x="1307468" y="2180761"/>
                <a:ext cx="9577064" cy="269157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457200" indent="-457200">
                  <a:spcBef>
                    <a:spcPct val="20000"/>
                  </a:spcBef>
                  <a:buClr>
                    <a:schemeClr val="tx2"/>
                  </a:buClr>
                  <a:buSzPct val="70000"/>
                  <a:buFont typeface="Wingdings" panose="05000000000000000000" pitchFamily="2" charset="2"/>
                  <a:buChar char="l"/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l"/>
                  <a:defRPr sz="26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Wingdings" panose="05000000000000000000" pitchFamily="2" charset="2"/>
                  <a:buChar char="l"/>
                  <a:defRPr sz="23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2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folHlink"/>
                  </a:buClr>
                  <a:buSzPct val="80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80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80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80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80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150000"/>
                  </a:lnSpc>
                  <a:spcBef>
                    <a:spcPts val="1200"/>
                  </a:spcBef>
                  <a:buClrTx/>
                  <a:buSzTx/>
                  <a:buFontTx/>
                  <a:buNone/>
                </a:pPr>
                <a:r>
                  <a:rPr kumimoji="1" lang="en-US" altLang="zh-CN" sz="1800" b="1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 2.   </a:t>
                </a:r>
                <a:r>
                  <a:rPr kumimoji="1" lang="zh-CN" altLang="en-US" sz="1800" b="1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酶活力的计算公式：</a:t>
                </a:r>
                <a:endParaRPr kumimoji="1" lang="en-US" altLang="zh-CN" sz="1800" b="1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 eaLnBrk="1" hangingPunct="1">
                  <a:lnSpc>
                    <a:spcPct val="150000"/>
                  </a:lnSpc>
                  <a:spcBef>
                    <a:spcPts val="1200"/>
                  </a:spcBef>
                  <a:buClrTx/>
                  <a:buSzTx/>
                  <a:buFontTx/>
                  <a:buNone/>
                </a:pPr>
                <a:r>
                  <a:rPr kumimoji="1" lang="en-US" altLang="zh-CN" sz="1800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GST</a:t>
                </a:r>
                <a:r>
                  <a:rPr kumimoji="1" lang="zh-CN" altLang="en-US" sz="1800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酶活力</a:t>
                </a:r>
                <a14:m>
                  <m:oMath xmlns:m="http://schemas.openxmlformats.org/officeDocument/2006/math">
                    <m:r>
                      <a:rPr kumimoji="1" lang="zh-CN" altLang="en-US" sz="1800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（</m:t>
                    </m:r>
                    <m:r>
                      <m:rPr>
                        <m:sty m:val="p"/>
                      </m:rPr>
                      <a:rPr kumimoji="1" lang="el-GR" altLang="zh-CN" sz="1800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μ</m:t>
                    </m:r>
                    <m:r>
                      <m:rPr>
                        <m:sty m:val="p"/>
                      </m:rPr>
                      <a:rPr kumimoji="1" lang="en-US" altLang="zh-CN" sz="1800" b="0" i="0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mol</m:t>
                    </m:r>
                    <m:r>
                      <a:rPr kumimoji="1" lang="en-US" altLang="zh-CN" sz="1800" b="0" i="0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/</m:t>
                    </m:r>
                    <m:r>
                      <m:rPr>
                        <m:sty m:val="p"/>
                      </m:rPr>
                      <a:rPr kumimoji="1" lang="en-US" altLang="zh-CN" sz="1800" b="0" i="0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min</m:t>
                    </m:r>
                    <m:r>
                      <a:rPr kumimoji="1" lang="en-US" altLang="zh-CN" sz="1800" b="0" i="0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  <m:r>
                      <a:rPr kumimoji="1" lang="en-US" altLang="zh-CN" sz="18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f>
                      <m:fPr>
                        <m:ctrlPr>
                          <a:rPr kumimoji="1" lang="en-US" altLang="zh-CN" sz="1800" b="1" i="1" smtClean="0">
                            <a:solidFill>
                              <a:srgbClr val="000000"/>
                            </a:solidFill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CN" sz="18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△</m:t>
                        </m:r>
                        <m:r>
                          <m:rPr>
                            <m:sty m:val="p"/>
                          </m:rPr>
                          <a:rPr kumimoji="1" lang="en-US" altLang="zh-CN" sz="18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A</m:t>
                        </m:r>
                        <m:r>
                          <a:rPr kumimoji="1" lang="en-US" altLang="zh-CN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·</m:t>
                        </m:r>
                        <m:r>
                          <a:rPr kumimoji="1" lang="en-US" altLang="zh-CN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num>
                      <m:den>
                        <m:r>
                          <a:rPr kumimoji="1" lang="zh-CN" altLang="en-US" sz="18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𝛆</m:t>
                        </m:r>
                        <m:r>
                          <a:rPr kumimoji="1" lang="en-US" altLang="zh-CN" sz="18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·</m:t>
                        </m:r>
                        <m:r>
                          <a:rPr kumimoji="1" lang="en-US" altLang="zh-CN" sz="18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𝑳</m:t>
                        </m:r>
                      </m:den>
                    </m:f>
                  </m:oMath>
                </a14:m>
                <a:endParaRPr kumimoji="1" lang="zh-CN" altLang="en-US" sz="1800" b="1" dirty="0">
                  <a:solidFill>
                    <a:srgbClr val="000000"/>
                  </a:solidFill>
                  <a:latin typeface="Cambria Math" panose="02040503050406030204" pitchFamily="18" charset="0"/>
                  <a:ea typeface="微软雅黑" panose="020B0503020204020204" pitchFamily="34" charset="-122"/>
                </a:endParaRPr>
              </a:p>
              <a:p>
                <a:pPr eaLnBrk="1" hangingPunct="1">
                  <a:lnSpc>
                    <a:spcPct val="150000"/>
                  </a:lnSpc>
                  <a:spcBef>
                    <a:spcPts val="1200"/>
                  </a:spcBef>
                  <a:buClrTx/>
                  <a:buSzTx/>
                  <a:buFontTx/>
                  <a:buNone/>
                </a:pPr>
                <a:r>
                  <a:rPr kumimoji="1" lang="zh-CN" altLang="en-US" sz="1800" b="1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              式中</a:t>
                </a:r>
                <a:r>
                  <a:rPr kumimoji="1" lang="en-US" altLang="zh-CN" sz="1800" b="1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ΔA</a:t>
                </a:r>
                <a:r>
                  <a:rPr kumimoji="1" lang="zh-CN" altLang="en-US" sz="1800" b="1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为</a:t>
                </a:r>
                <a:r>
                  <a:rPr kumimoji="1" lang="en-US" altLang="zh-CN" sz="1800" b="1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 min</a:t>
                </a:r>
                <a:r>
                  <a:rPr kumimoji="1" lang="zh-CN" altLang="en-US" sz="1800" b="1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吸光值的变化，</a:t>
                </a:r>
                <a:r>
                  <a:rPr kumimoji="1" lang="en-US" altLang="zh-CN" sz="1800" b="1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v</a:t>
                </a:r>
                <a:r>
                  <a:rPr kumimoji="1" lang="zh-CN" altLang="en-US" sz="1800" b="1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为酶促反应体积</a:t>
                </a:r>
                <a:r>
                  <a:rPr kumimoji="1" lang="en-US" altLang="zh-CN" sz="1800" b="1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(3 mL)</a:t>
                </a:r>
                <a:r>
                  <a:rPr kumimoji="1" lang="zh-CN" altLang="en-US" sz="1800" b="1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</a:t>
                </a:r>
                <a:r>
                  <a:rPr kumimoji="1" lang="el-GR" altLang="zh-CN" sz="1800" b="1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ε</a:t>
                </a:r>
                <a:r>
                  <a:rPr kumimoji="1" lang="zh-CN" altLang="el-GR" sz="1800" b="1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为产物的消光系数</a:t>
                </a:r>
                <a:r>
                  <a:rPr kumimoji="1" lang="en-US" altLang="zh-CN" sz="1800" b="1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(9.6 L/</a:t>
                </a:r>
                <a:r>
                  <a:rPr kumimoji="1" lang="en-US" altLang="zh-CN" sz="1800" b="1" dirty="0" err="1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mmol·cm</a:t>
                </a:r>
                <a:r>
                  <a:rPr kumimoji="1" lang="en-US" altLang="zh-CN" sz="1800" b="1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)</a:t>
                </a:r>
                <a:r>
                  <a:rPr kumimoji="1" lang="zh-CN" altLang="en-US" sz="1800" b="1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</a:t>
                </a:r>
                <a:r>
                  <a:rPr kumimoji="1" lang="en-US" altLang="zh-CN" sz="1800" b="1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L</a:t>
                </a:r>
                <a:r>
                  <a:rPr kumimoji="1" lang="zh-CN" altLang="en-US" sz="1800" b="1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为比色杯的光程</a:t>
                </a:r>
                <a:r>
                  <a:rPr kumimoji="1" lang="en-US" altLang="zh-CN" sz="1800" b="1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(1 cm)</a:t>
                </a:r>
                <a:r>
                  <a:rPr kumimoji="1" lang="zh-CN" altLang="en-US" sz="1800" b="1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。（注意单位换算）</a:t>
                </a:r>
              </a:p>
              <a:p>
                <a:pPr eaLnBrk="1" hangingPunct="1">
                  <a:lnSpc>
                    <a:spcPct val="150000"/>
                  </a:lnSpc>
                  <a:spcBef>
                    <a:spcPts val="600"/>
                  </a:spcBef>
                  <a:buClrTx/>
                  <a:buSzTx/>
                  <a:buFontTx/>
                  <a:buNone/>
                </a:pPr>
                <a:endParaRPr kumimoji="1" lang="zh-CN" altLang="en-US" sz="18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8439" name="Text 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307468" y="2180761"/>
                <a:ext cx="9577064" cy="269157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6956404-DD78-45EA-94F2-D2CB606DE643}" type="slidenum">
              <a:rPr lang="en-US" altLang="zh-CN" smtClean="0"/>
              <a:pPr>
                <a:defRPr/>
              </a:pPr>
              <a:t>20</a:t>
            </a:fld>
            <a:endParaRPr lang="en-US" altLang="zh-CN"/>
          </a:p>
        </p:txBody>
      </p:sp>
      <p:pic>
        <p:nvPicPr>
          <p:cNvPr id="4" name="音频 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 cstate="print"/>
          <a:stretch>
            <a:fillRect/>
          </a:stretch>
        </p:blipFill>
        <p:spPr>
          <a:xfrm>
            <a:off x="11671300" y="63373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86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2837"/>
    </mc:Choice>
    <mc:Fallback xmlns="">
      <p:transition advTm="32837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1847528" y="557808"/>
            <a:ext cx="8540750" cy="1143000"/>
          </a:xfrm>
        </p:spPr>
        <p:txBody>
          <a:bodyPr/>
          <a:lstStyle/>
          <a:p>
            <a:pPr eaLnBrk="1" hangingPunct="1"/>
            <a:r>
              <a:rPr lang="zh-CN" altLang="en-US" sz="4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实验结果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5EB58FF-8344-42E7-89E5-B0C009A2D761}" type="slidenum">
              <a:rPr lang="zh-CN" altLang="en-US" smtClean="0"/>
              <a:pPr>
                <a:defRPr/>
              </a:pPr>
              <a:t>21</a:t>
            </a:fld>
            <a:endParaRPr lang="en-US" altLang="zh-CN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2277" y="2276872"/>
            <a:ext cx="9004572" cy="288365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4551"/>
    </mc:Choice>
    <mc:Fallback xmlns="">
      <p:transition advTm="44551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4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实验结束需要完成的事情</a:t>
            </a:r>
          </a:p>
        </p:txBody>
      </p:sp>
      <p:sp>
        <p:nvSpPr>
          <p:cNvPr id="2078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847528" y="1988840"/>
            <a:ext cx="7992888" cy="3528392"/>
          </a:xfrm>
        </p:spPr>
        <p:txBody>
          <a:bodyPr/>
          <a:lstStyle/>
          <a:p>
            <a:pPr algn="just" eaLnBrk="1" hangingPunct="1">
              <a:spcBef>
                <a:spcPct val="50000"/>
              </a:spcBef>
              <a:buNone/>
              <a:defRPr/>
            </a:pPr>
            <a:r>
              <a:rPr lang="en-US" altLang="zh-CN" sz="24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1. </a:t>
            </a:r>
            <a:r>
              <a:rPr lang="zh-CN" altLang="en-US" sz="24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所发试剂架及试剂管原样交回；</a:t>
            </a:r>
            <a:endParaRPr lang="en-US" altLang="zh-CN" sz="24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 eaLnBrk="1" hangingPunct="1">
              <a:spcBef>
                <a:spcPct val="50000"/>
              </a:spcBef>
              <a:buNone/>
              <a:defRPr/>
            </a:pPr>
            <a:r>
              <a:rPr lang="en-US" altLang="zh-CN" sz="24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2.</a:t>
            </a:r>
            <a:r>
              <a:rPr lang="zh-CN" altLang="en-US" sz="24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石英比色</a:t>
            </a:r>
            <a:r>
              <a:rPr lang="zh-CN" altLang="en-US" sz="2400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皿、玻璃</a:t>
            </a:r>
            <a:r>
              <a:rPr lang="zh-CN" altLang="en-US" sz="24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匀浆器、剪子和</a:t>
            </a:r>
            <a:r>
              <a:rPr lang="zh-CN" altLang="en-US" sz="2400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镊子、</a:t>
            </a:r>
            <a:r>
              <a:rPr lang="en-US" altLang="zh-CN" sz="2400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15 </a:t>
            </a:r>
            <a:r>
              <a:rPr lang="en-US" altLang="zh-CN" sz="24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mL</a:t>
            </a:r>
            <a:r>
              <a:rPr lang="zh-CN" altLang="en-US" sz="24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离心</a:t>
            </a:r>
            <a:r>
              <a:rPr lang="zh-CN" altLang="en-US" sz="2400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管及小平</a:t>
            </a:r>
            <a:r>
              <a:rPr lang="zh-CN" altLang="en-US" sz="24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皿洗干净放在塑料筐</a:t>
            </a:r>
            <a:r>
              <a:rPr lang="zh-CN" altLang="en-US" sz="2400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里；</a:t>
            </a:r>
            <a:endParaRPr lang="en-US" altLang="zh-CN" sz="24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 eaLnBrk="1" hangingPunct="1">
              <a:spcBef>
                <a:spcPct val="50000"/>
              </a:spcBef>
              <a:buFont typeface="Wingdings" panose="05000000000000000000" pitchFamily="2" charset="2"/>
              <a:buNone/>
              <a:defRPr/>
            </a:pPr>
            <a:r>
              <a:rPr lang="zh-CN" altLang="en-US" sz="24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</a:t>
            </a:r>
            <a:r>
              <a:rPr lang="en-US" altLang="zh-CN" sz="24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 </a:t>
            </a:r>
            <a:r>
              <a:rPr lang="en-US" altLang="zh-CN" sz="2400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匀浆样品回收，小离心管弃去；缓冲液倒掉，试剂瓶洗净还回；</a:t>
            </a:r>
            <a:endParaRPr lang="en-US" altLang="zh-CN" sz="2400" b="1" dirty="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 eaLnBrk="1" hangingPunct="1">
              <a:spcBef>
                <a:spcPct val="5000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24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4. </a:t>
            </a:r>
            <a:r>
              <a:rPr lang="zh-CN" altLang="en-US" sz="2400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各</a:t>
            </a:r>
            <a:r>
              <a:rPr lang="zh-CN" altLang="en-US" sz="24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组将实验用具洗净收拾好，移液器调到最大刻度，吸头盒补充吸头（戴</a:t>
            </a:r>
            <a:r>
              <a:rPr lang="en-US" altLang="zh-CN" sz="24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PE</a:t>
            </a:r>
            <a:r>
              <a:rPr lang="zh-CN" altLang="en-US" sz="24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手套</a:t>
            </a:r>
            <a:r>
              <a:rPr lang="zh-CN" altLang="en-US" sz="2400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）。</a:t>
            </a:r>
            <a:endParaRPr lang="en-US" altLang="zh-CN" sz="2400" b="1" dirty="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 eaLnBrk="1" hangingPunct="1">
              <a:spcBef>
                <a:spcPct val="50000"/>
              </a:spcBef>
              <a:buFont typeface="Wingdings" panose="05000000000000000000" pitchFamily="2" charset="2"/>
              <a:buNone/>
              <a:defRPr/>
            </a:pPr>
            <a:endParaRPr lang="en-US" altLang="zh-CN" sz="1000" b="1" i="1" u="sng" dirty="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eaLnBrk="1" hangingPunct="1">
              <a:spcBef>
                <a:spcPct val="50000"/>
              </a:spcBef>
              <a:buNone/>
              <a:defRPr/>
            </a:pPr>
            <a:r>
              <a:rPr lang="zh-CN" altLang="en-US" sz="2800" b="1" i="1" u="sng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老师检查后学生方可离开</a:t>
            </a:r>
            <a:r>
              <a:rPr lang="zh-CN" altLang="en-US" sz="24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  <a:p>
            <a:pPr algn="ctr" eaLnBrk="1" hangingPunct="1">
              <a:lnSpc>
                <a:spcPct val="150000"/>
              </a:lnSpc>
              <a:spcBef>
                <a:spcPct val="50000"/>
              </a:spcBef>
              <a:buFont typeface="Wingdings" panose="05000000000000000000" pitchFamily="2" charset="2"/>
              <a:buNone/>
              <a:defRPr/>
            </a:pPr>
            <a:endParaRPr lang="zh-CN" altLang="en-US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5EB58FF-8344-42E7-89E5-B0C009A2D761}" type="slidenum">
              <a:rPr lang="zh-CN" altLang="en-US" smtClean="0"/>
              <a:pPr>
                <a:defRPr/>
              </a:pPr>
              <a:t>22</a:t>
            </a:fld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93296"/>
    </mc:Choice>
    <mc:Fallback xmlns="">
      <p:transition advTm="93296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Rectangle 2"/>
          <p:cNvSpPr>
            <a:spLocks noGrp="1" noChangeArrowheads="1"/>
          </p:cNvSpPr>
          <p:nvPr>
            <p:ph type="title"/>
          </p:nvPr>
        </p:nvSpPr>
        <p:spPr>
          <a:xfrm>
            <a:off x="1825625" y="557213"/>
            <a:ext cx="8540750" cy="1143000"/>
          </a:xfrm>
        </p:spPr>
        <p:txBody>
          <a:bodyPr/>
          <a:lstStyle/>
          <a:p>
            <a:pPr eaLnBrk="1" hangingPunct="1"/>
            <a:r>
              <a:rPr lang="zh-CN" altLang="en-US" sz="4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正确使用移液器</a:t>
            </a:r>
          </a:p>
        </p:txBody>
      </p:sp>
      <p:sp>
        <p:nvSpPr>
          <p:cNvPr id="102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71464" y="1772816"/>
            <a:ext cx="9721080" cy="4392488"/>
          </a:xfrm>
        </p:spPr>
        <p:txBody>
          <a:bodyPr/>
          <a:lstStyle/>
          <a:p>
            <a:pPr eaLnBrk="1" hangingPunct="1">
              <a:lnSpc>
                <a:spcPct val="150000"/>
              </a:lnSpc>
              <a:spcBef>
                <a:spcPts val="0"/>
              </a:spcBef>
              <a:defRPr/>
            </a:pPr>
            <a:r>
              <a:rPr lang="zh-CN" altLang="en-US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移液器在量程范围内使用，严禁超量程使用，如用</a:t>
            </a:r>
            <a:r>
              <a:rPr lang="en-US" altLang="zh-CN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2-20 </a:t>
            </a:r>
            <a:r>
              <a:rPr lang="el-GR" altLang="zh-CN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μ</a:t>
            </a:r>
            <a:r>
              <a:rPr lang="en-US" altLang="zh-CN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</a:t>
            </a:r>
            <a:r>
              <a:rPr lang="zh-CN" altLang="en-US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的移液器移取</a:t>
            </a:r>
            <a:r>
              <a:rPr lang="en-US" altLang="zh-CN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el-GR" altLang="zh-CN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μ</a:t>
            </a:r>
            <a:r>
              <a:rPr lang="en-US" altLang="zh-CN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</a:t>
            </a:r>
            <a:r>
              <a:rPr lang="zh-CN" altLang="en-US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液体需要稀释原溶液，使移取体积在量程范围内</a:t>
            </a:r>
            <a:r>
              <a:rPr lang="zh-CN" altLang="en-US" sz="2000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en-US" altLang="zh-CN" sz="2000" b="1" dirty="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spcBef>
                <a:spcPts val="0"/>
              </a:spcBef>
              <a:defRPr/>
            </a:pPr>
            <a:r>
              <a:rPr lang="zh-CN" altLang="en-US" sz="2000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正确安装吸头，避免剧烈震动移液器；</a:t>
            </a:r>
            <a:endParaRPr lang="zh-CN" altLang="en-US" sz="20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spcBef>
                <a:spcPts val="0"/>
              </a:spcBef>
              <a:defRPr/>
            </a:pPr>
            <a:r>
              <a:rPr lang="zh-CN" altLang="en-US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移液操作要平稳缓慢，尤其是</a:t>
            </a:r>
            <a:r>
              <a:rPr lang="en-US" altLang="zh-CN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1000</a:t>
            </a:r>
            <a:r>
              <a:rPr lang="el-GR" altLang="zh-CN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μ</a:t>
            </a:r>
            <a:r>
              <a:rPr lang="en-US" altLang="zh-CN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</a:t>
            </a:r>
            <a:r>
              <a:rPr lang="zh-CN" altLang="en-US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的移液器吸取溶液时不可过快，以免液体冲入套筒；</a:t>
            </a:r>
          </a:p>
          <a:p>
            <a:pPr eaLnBrk="1" hangingPunct="1">
              <a:lnSpc>
                <a:spcPct val="150000"/>
              </a:lnSpc>
              <a:spcBef>
                <a:spcPts val="0"/>
              </a:spcBef>
              <a:defRPr/>
            </a:pPr>
            <a:r>
              <a:rPr lang="zh-CN" altLang="en-US" sz="2000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吸头</a:t>
            </a:r>
            <a:r>
              <a:rPr lang="zh-CN" altLang="en-US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内有液体时切勿将移液器平放或倒置，防止液体流进移液器内部；</a:t>
            </a:r>
          </a:p>
          <a:p>
            <a:pPr eaLnBrk="1" hangingPunct="1">
              <a:lnSpc>
                <a:spcPct val="150000"/>
              </a:lnSpc>
              <a:spcBef>
                <a:spcPts val="0"/>
              </a:spcBef>
              <a:defRPr/>
            </a:pPr>
            <a:r>
              <a:rPr lang="zh-CN" altLang="en-US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严禁移取强酸或其他腐蚀性溶剂；</a:t>
            </a:r>
            <a:endParaRPr lang="en-US" altLang="zh-CN" sz="20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spcBef>
                <a:spcPts val="0"/>
              </a:spcBef>
              <a:defRPr/>
            </a:pPr>
            <a:r>
              <a:rPr lang="zh-CN" altLang="en-US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使用完后应将移液器调到最大量程；</a:t>
            </a:r>
            <a:endParaRPr lang="en-US" altLang="zh-CN" sz="20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defRPr/>
            </a:pPr>
            <a:r>
              <a:rPr lang="zh-CN" altLang="en-US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实验完成后将吸头盒装满，装吸头需戴上干净的</a:t>
            </a:r>
            <a:r>
              <a:rPr lang="en-US" altLang="zh-CN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PE</a:t>
            </a:r>
            <a:r>
              <a:rPr lang="zh-CN" altLang="en-US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手套。</a:t>
            </a:r>
            <a:endParaRPr lang="en-US" altLang="zh-CN" sz="20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algn="ctr" eaLnBrk="1" hangingPunct="1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  <a:defRPr/>
            </a:pP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养成良好习惯，一定要在思想上重视</a:t>
            </a:r>
            <a:endParaRPr lang="en-US" altLang="zh-CN" sz="2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5EB58FF-8344-42E7-89E5-B0C009A2D761}" type="slidenum">
              <a:rPr lang="zh-CN" altLang="en-US" smtClean="0"/>
              <a:pPr>
                <a:defRPr/>
              </a:pPr>
              <a:t>3</a:t>
            </a:fld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5540"/>
    </mc:Choice>
    <mc:Fallback xmlns="">
      <p:transition advTm="35540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标题 1"/>
          <p:cNvSpPr>
            <a:spLocks noGrp="1"/>
          </p:cNvSpPr>
          <p:nvPr>
            <p:ph type="title"/>
          </p:nvPr>
        </p:nvSpPr>
        <p:spPr>
          <a:xfrm>
            <a:off x="840991" y="40175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zh-CN" altLang="en-US" sz="4400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</a:t>
            </a:r>
            <a:r>
              <a:rPr lang="zh-CN" altLang="en-US" sz="44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内容</a:t>
            </a:r>
          </a:p>
        </p:txBody>
      </p:sp>
      <p:sp>
        <p:nvSpPr>
          <p:cNvPr id="4100" name="灯片编号占位符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fld id="{14D01EB4-ADEF-4A00-97F4-7FF667F1FF3E}" type="slidenum">
              <a:rPr lang="en-US" altLang="zh-CN" sz="1200" smtClean="0">
                <a:solidFill>
                  <a:srgbClr val="000000"/>
                </a:solidFill>
                <a:latin typeface="微软雅黑" panose="020B0503020204020204" pitchFamily="34" charset="-122"/>
              </a:rPr>
              <a:pPr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4</a:t>
            </a:fld>
            <a:endParaRPr lang="en-US" altLang="zh-CN" sz="1200">
              <a:solidFill>
                <a:srgbClr val="000000"/>
              </a:solidFill>
              <a:latin typeface="微软雅黑" panose="020B0503020204020204" pitchFamily="34" charset="-122"/>
            </a:endParaRPr>
          </a:p>
        </p:txBody>
      </p:sp>
      <p:graphicFrame>
        <p:nvGraphicFramePr>
          <p:cNvPr id="4" name="图示 3">
            <a:extLst>
              <a:ext uri="{FF2B5EF4-FFF2-40B4-BE49-F238E27FC236}">
                <a16:creationId xmlns="" xmlns:a16="http://schemas.microsoft.com/office/drawing/2014/main" id="{4B350A17-E5CB-4CF3-A647-E0A1CF3456D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54405821"/>
              </p:ext>
            </p:extLst>
          </p:nvPr>
        </p:nvGraphicFramePr>
        <p:xfrm>
          <a:off x="1246716" y="1844824"/>
          <a:ext cx="9529803" cy="35589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81952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标题 1"/>
          <p:cNvSpPr>
            <a:spLocks noGrp="1"/>
          </p:cNvSpPr>
          <p:nvPr>
            <p:ph type="title"/>
          </p:nvPr>
        </p:nvSpPr>
        <p:spPr>
          <a:xfrm>
            <a:off x="840991" y="40175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zh-CN" altLang="en-US" sz="4400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实验步骤图</a:t>
            </a:r>
            <a:endParaRPr lang="zh-CN" altLang="en-US" sz="44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00" name="灯片编号占位符 3"/>
          <p:cNvSpPr>
            <a:spLocks noGrp="1"/>
          </p:cNvSpPr>
          <p:nvPr>
            <p:ph type="sldNum" sz="quarter" idx="12"/>
          </p:nvPr>
        </p:nvSpPr>
        <p:spPr bwMode="auto">
          <a:xfrm>
            <a:off x="8688288" y="6039257"/>
            <a:ext cx="3052233" cy="4762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fld id="{14D01EB4-ADEF-4A00-97F4-7FF667F1FF3E}" type="slidenum">
              <a:rPr lang="en-US" altLang="zh-CN" sz="1200" smtClean="0">
                <a:solidFill>
                  <a:srgbClr val="000000"/>
                </a:solidFill>
                <a:latin typeface="微软雅黑" panose="020B0503020204020204" pitchFamily="34" charset="-122"/>
              </a:rPr>
              <a:pPr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5</a:t>
            </a:fld>
            <a:endParaRPr lang="en-US" altLang="zh-CN" sz="1200" dirty="0">
              <a:solidFill>
                <a:srgbClr val="000000"/>
              </a:solidFill>
              <a:latin typeface="微软雅黑" panose="020B0503020204020204" pitchFamily="34" charset="-122"/>
            </a:endParaRPr>
          </a:p>
        </p:txBody>
      </p:sp>
      <p:graphicFrame>
        <p:nvGraphicFramePr>
          <p:cNvPr id="2" name="图示 1"/>
          <p:cNvGraphicFramePr/>
          <p:nvPr>
            <p:extLst>
              <p:ext uri="{D42A27DB-BD31-4B8C-83A1-F6EECF244321}">
                <p14:modId xmlns:p14="http://schemas.microsoft.com/office/powerpoint/2010/main" val="3477115727"/>
              </p:ext>
            </p:extLst>
          </p:nvPr>
        </p:nvGraphicFramePr>
        <p:xfrm>
          <a:off x="407368" y="1484784"/>
          <a:ext cx="11665296" cy="30963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右大括号 4"/>
          <p:cNvSpPr/>
          <p:nvPr/>
        </p:nvSpPr>
        <p:spPr>
          <a:xfrm rot="5400000">
            <a:off x="6059996" y="1952836"/>
            <a:ext cx="288032" cy="5688632"/>
          </a:xfrm>
          <a:prstGeom prst="rightBrac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2999656" y="5045114"/>
            <a:ext cx="6480720" cy="1192198"/>
            <a:chOff x="2999656" y="5085184"/>
            <a:chExt cx="6480720" cy="1192198"/>
          </a:xfrm>
        </p:grpSpPr>
        <p:grpSp>
          <p:nvGrpSpPr>
            <p:cNvPr id="4" name="组合 3"/>
            <p:cNvGrpSpPr/>
            <p:nvPr/>
          </p:nvGrpSpPr>
          <p:grpSpPr>
            <a:xfrm>
              <a:off x="2999656" y="5877272"/>
              <a:ext cx="6480720" cy="400110"/>
              <a:chOff x="2999656" y="5654334"/>
              <a:chExt cx="6480720" cy="400110"/>
            </a:xfrm>
          </p:grpSpPr>
          <p:sp>
            <p:nvSpPr>
              <p:cNvPr id="3" name="TextBox 2"/>
              <p:cNvSpPr txBox="1"/>
              <p:nvPr/>
            </p:nvSpPr>
            <p:spPr>
              <a:xfrm>
                <a:off x="2999656" y="5654334"/>
                <a:ext cx="2016224" cy="400110"/>
              </a:xfrm>
              <a:prstGeom prst="rect">
                <a:avLst/>
              </a:prstGeom>
              <a:noFill/>
              <a:ln w="28575">
                <a:solidFill>
                  <a:srgbClr val="00B0F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000" b="1" dirty="0" smtClean="0">
                    <a:solidFill>
                      <a:srgbClr val="00B0F0"/>
                    </a:solidFill>
                    <a:latin typeface="Times New Roman" pitchFamily="18" charset="0"/>
                    <a:cs typeface="Times New Roman" pitchFamily="18" charset="0"/>
                  </a:rPr>
                  <a:t>pH6.0</a:t>
                </a:r>
                <a:r>
                  <a:rPr lang="zh-CN" altLang="en-US" sz="2000" b="1" dirty="0" smtClean="0">
                    <a:solidFill>
                      <a:srgbClr val="00B0F0"/>
                    </a:solidFill>
                    <a:latin typeface="Times New Roman" pitchFamily="18" charset="0"/>
                    <a:cs typeface="Times New Roman" pitchFamily="18" charset="0"/>
                  </a:rPr>
                  <a:t>酶活力</a:t>
                </a:r>
                <a:endParaRPr lang="zh-CN" altLang="en-US" sz="2000" b="1" dirty="0">
                  <a:solidFill>
                    <a:srgbClr val="00B0F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6" name="TextBox 5"/>
              <p:cNvSpPr txBox="1"/>
              <p:nvPr/>
            </p:nvSpPr>
            <p:spPr>
              <a:xfrm>
                <a:off x="5231904" y="5654334"/>
                <a:ext cx="2016224" cy="400110"/>
              </a:xfrm>
              <a:prstGeom prst="rect">
                <a:avLst/>
              </a:prstGeom>
              <a:noFill/>
              <a:ln w="28575">
                <a:solidFill>
                  <a:srgbClr val="00B0F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000" b="1" dirty="0" smtClean="0">
                    <a:solidFill>
                      <a:srgbClr val="00B0F0"/>
                    </a:solidFill>
                    <a:latin typeface="Times New Roman" pitchFamily="18" charset="0"/>
                    <a:cs typeface="Times New Roman" pitchFamily="18" charset="0"/>
                  </a:rPr>
                  <a:t>pH7.0</a:t>
                </a:r>
                <a:r>
                  <a:rPr lang="zh-CN" altLang="en-US" sz="2000" b="1" dirty="0" smtClean="0">
                    <a:solidFill>
                      <a:srgbClr val="00B0F0"/>
                    </a:solidFill>
                    <a:latin typeface="Times New Roman" pitchFamily="18" charset="0"/>
                    <a:cs typeface="Times New Roman" pitchFamily="18" charset="0"/>
                  </a:rPr>
                  <a:t>酶活力</a:t>
                </a:r>
                <a:endParaRPr lang="zh-CN" altLang="en-US" sz="2000" b="1" dirty="0">
                  <a:solidFill>
                    <a:srgbClr val="00B0F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7464152" y="5654334"/>
                <a:ext cx="2016224" cy="400110"/>
              </a:xfrm>
              <a:prstGeom prst="rect">
                <a:avLst/>
              </a:prstGeom>
              <a:noFill/>
              <a:ln w="28575">
                <a:solidFill>
                  <a:srgbClr val="00B0F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000" b="1" dirty="0" smtClean="0">
                    <a:solidFill>
                      <a:srgbClr val="00B0F0"/>
                    </a:solidFill>
                    <a:latin typeface="Times New Roman" pitchFamily="18" charset="0"/>
                    <a:cs typeface="Times New Roman" pitchFamily="18" charset="0"/>
                  </a:rPr>
                  <a:t>pH7.5</a:t>
                </a:r>
                <a:r>
                  <a:rPr lang="zh-CN" altLang="en-US" sz="2000" b="1" dirty="0" smtClean="0">
                    <a:solidFill>
                      <a:srgbClr val="00B0F0"/>
                    </a:solidFill>
                    <a:latin typeface="Times New Roman" pitchFamily="18" charset="0"/>
                    <a:cs typeface="Times New Roman" pitchFamily="18" charset="0"/>
                  </a:rPr>
                  <a:t>酶活力</a:t>
                </a:r>
                <a:endParaRPr lang="zh-CN" altLang="en-US" sz="2000" b="1" dirty="0">
                  <a:solidFill>
                    <a:srgbClr val="00B0F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p:grpSp>
        <p:sp>
          <p:nvSpPr>
            <p:cNvPr id="8" name="矩形 7"/>
            <p:cNvSpPr/>
            <p:nvPr/>
          </p:nvSpPr>
          <p:spPr>
            <a:xfrm>
              <a:off x="4799856" y="5085184"/>
              <a:ext cx="2736304" cy="57606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/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b="1" dirty="0" smtClean="0"/>
                <a:t>选择一种匀浆样品</a:t>
              </a:r>
              <a:endParaRPr lang="zh-CN" altLang="en-US" sz="2400" b="1" dirty="0"/>
            </a:p>
          </p:txBody>
        </p:sp>
        <p:cxnSp>
          <p:nvCxnSpPr>
            <p:cNvPr id="11" name="肘形连接符 10"/>
            <p:cNvCxnSpPr/>
            <p:nvPr/>
          </p:nvCxnSpPr>
          <p:spPr>
            <a:xfrm rot="10800000" flipV="1">
              <a:off x="3822903" y="5341277"/>
              <a:ext cx="936104" cy="535994"/>
            </a:xfrm>
            <a:prstGeom prst="bentConnector2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肘形连接符 15"/>
            <p:cNvCxnSpPr/>
            <p:nvPr/>
          </p:nvCxnSpPr>
          <p:spPr>
            <a:xfrm rot="10800000" flipV="1">
              <a:off x="7608168" y="5341277"/>
              <a:ext cx="936104" cy="535994"/>
            </a:xfrm>
            <a:prstGeom prst="bentConnector2">
              <a:avLst/>
            </a:prstGeom>
            <a:ln w="28575">
              <a:solidFill>
                <a:srgbClr val="00B0F0"/>
              </a:solidFill>
            </a:ln>
            <a:scene3d>
              <a:camera prst="orthographicFront">
                <a:rot lat="10800000" lon="0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6218652" y="5701317"/>
              <a:ext cx="0" cy="175955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01057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333717" y="620688"/>
            <a:ext cx="11387667" cy="1143000"/>
          </a:xfrm>
        </p:spPr>
        <p:txBody>
          <a:bodyPr/>
          <a:lstStyle/>
          <a:p>
            <a:pPr eaLnBrk="1" hangingPunct="1"/>
            <a:r>
              <a:rPr lang="zh-CN" altLang="en-US" sz="4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学生配制实验试剂</a:t>
            </a:r>
          </a:p>
        </p:txBody>
      </p:sp>
      <p:sp>
        <p:nvSpPr>
          <p:cNvPr id="241667" name="Rectangle 3"/>
          <p:cNvSpPr>
            <a:spLocks noGrp="1" noRot="1" noChangeArrowheads="1"/>
          </p:cNvSpPr>
          <p:nvPr>
            <p:ph type="body" idx="1"/>
          </p:nvPr>
        </p:nvSpPr>
        <p:spPr>
          <a:xfrm>
            <a:off x="1023539" y="2041340"/>
            <a:ext cx="10008021" cy="3960440"/>
          </a:xfrm>
        </p:spPr>
        <p:txBody>
          <a:bodyPr/>
          <a:lstStyle/>
          <a:p>
            <a:pPr marL="609600" indent="-609600" eaLnBrk="1" hangingPunct="1">
              <a:lnSpc>
                <a:spcPct val="150000"/>
              </a:lnSpc>
              <a:spcBef>
                <a:spcPts val="0"/>
              </a:spcBef>
            </a:pPr>
            <a:r>
              <a:rPr lang="zh-CN" altLang="en-US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兔肝匀浆缓冲液（</a:t>
            </a:r>
            <a:r>
              <a:rPr lang="en-US" altLang="zh-CN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4/5</a:t>
            </a:r>
            <a:r>
              <a:rPr lang="zh-CN" altLang="en-US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人大组配一份，</a:t>
            </a:r>
            <a:r>
              <a:rPr lang="en-US" altLang="zh-CN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100 mL </a:t>
            </a:r>
            <a:r>
              <a:rPr lang="zh-CN" altLang="en-US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）：</a:t>
            </a:r>
            <a:r>
              <a:rPr lang="en-US" altLang="zh-CN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br>
              <a:rPr lang="en-US" altLang="zh-CN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0.025mol/L</a:t>
            </a:r>
            <a:r>
              <a:rPr lang="zh-CN" altLang="en-US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磷酸盐缓冲液，</a:t>
            </a:r>
            <a:r>
              <a:rPr lang="en-US" altLang="zh-CN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pH7.4</a:t>
            </a:r>
            <a:r>
              <a:rPr lang="zh-CN" altLang="en-US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，含</a:t>
            </a:r>
            <a:r>
              <a:rPr lang="en-US" altLang="zh-CN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0.2mol/L NaCl</a:t>
            </a:r>
            <a:r>
              <a:rPr lang="zh-CN" altLang="en-US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3mmol/L</a:t>
            </a:r>
            <a:r>
              <a:rPr lang="zh-CN" altLang="en-US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二硫苏糖醇（</a:t>
            </a:r>
            <a:r>
              <a:rPr lang="en-US" altLang="zh-CN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DTT</a:t>
            </a:r>
            <a:r>
              <a:rPr lang="zh-CN" altLang="en-US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），</a:t>
            </a:r>
            <a:r>
              <a:rPr lang="en-US" altLang="zh-CN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1mmol/L EDTA</a:t>
            </a:r>
            <a:r>
              <a:rPr lang="zh-CN" altLang="en-US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        </a:t>
            </a:r>
            <a:r>
              <a:rPr lang="en-US" altLang="zh-CN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br>
              <a:rPr lang="en-US" altLang="zh-CN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注意：</a:t>
            </a:r>
            <a:r>
              <a:rPr lang="zh-CN" altLang="en-US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配制溶液时用去离子水，先将磷酸盐溶液配制好，然后加入</a:t>
            </a:r>
            <a:r>
              <a:rPr lang="en-US" altLang="zh-CN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DTT</a:t>
            </a:r>
            <a:r>
              <a:rPr lang="zh-CN" altLang="en-US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贮液和</a:t>
            </a:r>
            <a:r>
              <a:rPr lang="en-US" altLang="zh-CN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EDTA</a:t>
            </a:r>
            <a:r>
              <a:rPr lang="zh-CN" altLang="en-US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贮液混匀。</a:t>
            </a:r>
            <a:endParaRPr lang="en-US" altLang="zh-CN" sz="20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609600" indent="-609600" eaLnBrk="1" hangingPunct="1">
              <a:lnSpc>
                <a:spcPct val="150000"/>
              </a:lnSpc>
              <a:spcBef>
                <a:spcPts val="0"/>
              </a:spcBef>
            </a:pPr>
            <a:endParaRPr lang="en-US" altLang="zh-CN" sz="20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609600" indent="-609600" eaLnBrk="1" hangingPunct="1">
              <a:lnSpc>
                <a:spcPct val="150000"/>
              </a:lnSpc>
              <a:spcBef>
                <a:spcPts val="0"/>
              </a:spcBef>
            </a:pPr>
            <a:r>
              <a:rPr lang="zh-CN" altLang="en-US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测酶活磷酸缓冲液（</a:t>
            </a:r>
            <a:r>
              <a:rPr lang="en-US" altLang="zh-CN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4/5</a:t>
            </a:r>
            <a:r>
              <a:rPr lang="zh-CN" altLang="en-US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人大组配一份）</a:t>
            </a:r>
            <a:r>
              <a:rPr lang="en-US" altLang="zh-CN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</a:p>
          <a:p>
            <a:pPr marL="0" indent="0" eaLnBrk="1" hangingPunct="1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zh-CN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</a:t>
            </a:r>
            <a:r>
              <a:rPr lang="zh-CN" altLang="en-US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利用上次课配制的贮液</a:t>
            </a:r>
            <a:r>
              <a:rPr lang="en-US" altLang="zh-CN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，配制</a:t>
            </a:r>
            <a:r>
              <a:rPr lang="en-US" altLang="zh-CN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pH6.0</a:t>
            </a:r>
            <a:r>
              <a:rPr lang="zh-CN" altLang="en-US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pH7.0</a:t>
            </a:r>
            <a:r>
              <a:rPr lang="zh-CN" altLang="en-US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pH7.5</a:t>
            </a:r>
            <a:r>
              <a:rPr lang="zh-CN" altLang="en-US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磷酸缓冲液各</a:t>
            </a:r>
            <a:r>
              <a:rPr lang="en-US" altLang="zh-CN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 mL</a:t>
            </a:r>
            <a:r>
              <a:rPr lang="zh-CN" altLang="en-US" sz="2000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000" b="1" dirty="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eaLnBrk="1" hangingPunct="1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zh-CN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注意：</a:t>
            </a:r>
            <a:r>
              <a:rPr lang="zh-CN" altLang="en-US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贮液</a:t>
            </a:r>
            <a:r>
              <a:rPr lang="zh-CN" altLang="en-US" sz="2000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提前从冰箱取出，以保证测量时缓冲液为室温。</a:t>
            </a:r>
            <a:endParaRPr lang="en-US" altLang="zh-CN" sz="20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5EB58FF-8344-42E7-89E5-B0C009A2D761}" type="slidenum">
              <a:rPr lang="zh-CN" altLang="en-US" smtClean="0">
                <a:solidFill>
                  <a:srgbClr val="0033CC"/>
                </a:solidFill>
              </a:rPr>
              <a:pPr>
                <a:defRPr/>
              </a:pPr>
              <a:t>6</a:t>
            </a:fld>
            <a:endParaRPr lang="en-US" altLang="zh-CN" dirty="0">
              <a:solidFill>
                <a:srgbClr val="0033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4578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47338"/>
    </mc:Choice>
    <mc:Fallback xmlns="">
      <p:transition advTm="147338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Rectangle 1026"/>
          <p:cNvSpPr>
            <a:spLocks noGrp="1" noChangeArrowheads="1"/>
          </p:cNvSpPr>
          <p:nvPr>
            <p:ph type="title"/>
          </p:nvPr>
        </p:nvSpPr>
        <p:spPr>
          <a:xfrm>
            <a:off x="2063750" y="477292"/>
            <a:ext cx="7543800" cy="1079500"/>
          </a:xfrm>
        </p:spPr>
        <p:txBody>
          <a:bodyPr>
            <a:normAutofit/>
          </a:bodyPr>
          <a:lstStyle/>
          <a:p>
            <a:pPr algn="ctr" eaLnBrk="1" hangingPunct="1"/>
            <a:r>
              <a:rPr lang="zh-CN" altLang="en-US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发放的实验试剂及器材</a:t>
            </a:r>
            <a:endParaRPr lang="zh-CN" altLang="en-US" sz="22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172" name="Rectangle 1027"/>
          <p:cNvSpPr>
            <a:spLocks noGrp="1" noChangeArrowheads="1"/>
          </p:cNvSpPr>
          <p:nvPr>
            <p:ph idx="1"/>
          </p:nvPr>
        </p:nvSpPr>
        <p:spPr>
          <a:xfrm>
            <a:off x="911424" y="1556792"/>
            <a:ext cx="10945216" cy="5143536"/>
          </a:xfrm>
        </p:spPr>
        <p:txBody>
          <a:bodyPr/>
          <a:lstStyle/>
          <a:p>
            <a:pPr eaLnBrk="1" hangingPunct="1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zh-CN" altLang="en-US" sz="2000" b="1" u="sng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试剂（</a:t>
            </a:r>
            <a:r>
              <a:rPr lang="en-US" altLang="zh-CN" sz="2000" b="1" u="sng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4/5</a:t>
            </a:r>
            <a:r>
              <a:rPr lang="zh-CN" altLang="en-US" sz="2000" b="1" u="sng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人）</a:t>
            </a:r>
            <a:r>
              <a:rPr lang="zh-CN" altLang="en-US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endParaRPr lang="en-US" altLang="zh-CN" sz="20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zh-CN" altLang="en-US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试剂架：包括</a:t>
            </a:r>
            <a:r>
              <a:rPr lang="en-US" altLang="zh-CN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GSH（60 </a:t>
            </a:r>
            <a:r>
              <a:rPr lang="en-US" altLang="zh-CN" sz="2000" b="1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mmol</a:t>
            </a:r>
            <a:r>
              <a:rPr lang="en-US" altLang="zh-CN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/L）、CDNB</a:t>
            </a:r>
            <a:r>
              <a:rPr lang="zh-CN" altLang="en-US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各</a:t>
            </a:r>
            <a:r>
              <a:rPr lang="en-US" altLang="zh-CN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000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管（使用中避免污染，实验结束原样还回）</a:t>
            </a:r>
            <a:endParaRPr lang="en-US" altLang="zh-CN" sz="20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注意：</a:t>
            </a:r>
            <a:r>
              <a:rPr lang="zh-CN" altLang="en-US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因</a:t>
            </a:r>
            <a:r>
              <a:rPr lang="en-US" altLang="zh-CN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CDNB</a:t>
            </a:r>
            <a:r>
              <a:rPr lang="zh-CN" altLang="en-US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不溶于水，为无水乙醇配制，且见光易分解，故移取后及时盖盖</a:t>
            </a:r>
          </a:p>
          <a:p>
            <a:pPr algn="just" eaLnBrk="1" hangingPunct="1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endParaRPr lang="en-US" altLang="zh-CN" sz="2000" b="1" u="sng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 eaLnBrk="1" hangingPunct="1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2000" b="1" u="sng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实验用具（</a:t>
            </a:r>
            <a:r>
              <a:rPr lang="en-US" altLang="zh-CN" sz="2000" b="1" u="sng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4/5</a:t>
            </a:r>
            <a:r>
              <a:rPr lang="zh-CN" altLang="en-US" sz="2000" b="1" u="sng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人）</a:t>
            </a:r>
            <a:endParaRPr lang="en-US" altLang="zh-CN" sz="2000" b="1" u="sng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 eaLnBrk="1" hangingPunct="1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塑料筐：</a:t>
            </a:r>
            <a:r>
              <a:rPr lang="zh-CN" altLang="en-US" sz="2000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包括比</a:t>
            </a:r>
            <a:r>
              <a:rPr lang="zh-CN" altLang="en-US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色皿</a:t>
            </a:r>
            <a:r>
              <a:rPr lang="en-US" altLang="zh-CN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</a:t>
            </a:r>
            <a:r>
              <a:rPr lang="en-US" altLang="zh-CN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/2</a:t>
            </a:r>
            <a:r>
              <a:rPr lang="zh-CN" altLang="en-US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盒，玻璃匀浆器、剪子和镊子各一个，硫酸纸</a:t>
            </a:r>
            <a:r>
              <a:rPr lang="en-US" altLang="zh-CN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盒，</a:t>
            </a:r>
            <a:r>
              <a:rPr lang="en-US" altLang="zh-CN" sz="2000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15 </a:t>
            </a:r>
            <a:r>
              <a:rPr lang="en-US" altLang="zh-CN" sz="2000" b="1" dirty="0" err="1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mL</a:t>
            </a:r>
            <a:r>
              <a:rPr lang="zh-CN" altLang="en-US" sz="2000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离心管</a:t>
            </a:r>
            <a:r>
              <a:rPr lang="en-US" altLang="zh-CN" sz="2000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个，</a:t>
            </a:r>
            <a:r>
              <a:rPr lang="en-US" altLang="zh-CN" sz="2000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000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个小平皿（除硫酸纸外的实验器材使用后清洗干净放回塑料筐）</a:t>
            </a:r>
            <a:endParaRPr lang="en-US" altLang="zh-CN" sz="20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 eaLnBrk="1" hangingPunct="1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注意：</a:t>
            </a:r>
            <a:r>
              <a:rPr lang="zh-CN" altLang="en-US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每盒比色皿有编号不要拿乱，玻璃匀浆器内外配套不要和其他组拿乱</a:t>
            </a:r>
            <a:endParaRPr lang="en-US" altLang="zh-CN" sz="20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 eaLnBrk="1" hangingPunct="1">
              <a:lnSpc>
                <a:spcPct val="150000"/>
              </a:lnSpc>
              <a:spcBef>
                <a:spcPts val="0"/>
              </a:spcBef>
              <a:buNone/>
            </a:pPr>
            <a:endParaRPr lang="zh-CN" altLang="en-US" sz="20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 eaLnBrk="1" hangingPunct="1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2000" b="1" u="sng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紫外</a:t>
            </a:r>
            <a:r>
              <a:rPr lang="en-US" altLang="zh-CN" sz="2000" b="1" u="sng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000" b="1" u="sng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可见分光光度计（</a:t>
            </a:r>
            <a:r>
              <a:rPr lang="en-US" altLang="zh-CN" sz="2000" b="1" u="sng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4/5</a:t>
            </a:r>
            <a:r>
              <a:rPr lang="zh-CN" altLang="en-US" sz="2000" b="1" u="sng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人）</a:t>
            </a:r>
            <a:r>
              <a:rPr lang="zh-CN" altLang="en-US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endParaRPr lang="en-US" altLang="zh-CN" sz="20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 eaLnBrk="1" hangingPunct="1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2000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调整实验参数</a:t>
            </a:r>
            <a:r>
              <a:rPr lang="zh-CN" altLang="en-US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：波长</a:t>
            </a:r>
            <a:r>
              <a:rPr lang="en-US" altLang="zh-CN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340 nm</a:t>
            </a:r>
            <a:r>
              <a:rPr lang="zh-CN" altLang="en-US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；实验时间</a:t>
            </a:r>
            <a:r>
              <a:rPr lang="en-US" altLang="zh-CN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 min</a:t>
            </a:r>
            <a:r>
              <a:rPr lang="zh-CN" altLang="en-US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；实验间隔</a:t>
            </a:r>
            <a:r>
              <a:rPr lang="en-US" altLang="zh-CN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0.5 min</a:t>
            </a:r>
            <a:endParaRPr lang="zh-CN" altLang="en-US" sz="20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F866465-3DA1-498E-BCCA-66320ED2CF91}" type="slidenum">
              <a:rPr lang="en-US" altLang="zh-CN" smtClean="0"/>
              <a:pPr>
                <a:defRPr/>
              </a:pPr>
              <a:t>7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415128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73700"/>
    </mc:Choice>
    <mc:Fallback xmlns="">
      <p:transition advTm="373700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Rectangle 4"/>
          <p:cNvSpPr>
            <a:spLocks noGrp="1" noChangeArrowheads="1"/>
          </p:cNvSpPr>
          <p:nvPr>
            <p:ph type="title"/>
          </p:nvPr>
        </p:nvSpPr>
        <p:spPr>
          <a:xfrm>
            <a:off x="2324100" y="260648"/>
            <a:ext cx="7543800" cy="1295400"/>
          </a:xfrm>
        </p:spPr>
        <p:txBody>
          <a:bodyPr>
            <a:normAutofit/>
          </a:bodyPr>
          <a:lstStyle/>
          <a:p>
            <a:pPr algn="ctr" eaLnBrk="1" hangingPunct="1"/>
            <a:r>
              <a:rPr lang="zh-CN" altLang="en-US" sz="36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紫外</a:t>
            </a:r>
            <a:r>
              <a:rPr lang="en-US" altLang="zh-CN" sz="36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36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可见分光光度计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F866465-3DA1-498E-BCCA-66320ED2CF91}" type="slidenum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8</a:t>
            </a:fld>
            <a:endParaRPr lang="en-US" altLang="zh-CN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028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991544" y="1772816"/>
            <a:ext cx="3951799" cy="40324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音频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 cstate="print"/>
          <a:stretch>
            <a:fillRect/>
          </a:stretch>
        </p:blipFill>
        <p:spPr>
          <a:xfrm>
            <a:off x="11671300" y="6337300"/>
            <a:ext cx="304800" cy="3048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1788434"/>
            <a:ext cx="4016830" cy="4016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353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1157"/>
    </mc:Choice>
    <mc:Fallback xmlns="">
      <p:transition spd="slow" advTm="51157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  <p:extLst mod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02167" y="404664"/>
            <a:ext cx="11387667" cy="1143000"/>
          </a:xfrm>
        </p:spPr>
        <p:txBody>
          <a:bodyPr>
            <a:normAutofit/>
          </a:bodyPr>
          <a:lstStyle/>
          <a:p>
            <a:pPr algn="ctr"/>
            <a:r>
              <a:rPr lang="zh-CN" altLang="en-US" sz="36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紫外</a:t>
            </a:r>
            <a:r>
              <a:rPr lang="en-US" altLang="zh-CN" sz="36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36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可见分光光度计样品室</a:t>
            </a:r>
            <a:endParaRPr lang="zh-CN" altLang="en-US" sz="3600" dirty="0">
              <a:solidFill>
                <a:srgbClr val="00000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F866465-3DA1-498E-BCCA-66320ED2CF91}" type="slidenum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9</a:t>
            </a:fld>
            <a:endParaRPr lang="en-US" altLang="zh-CN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15" name="组合 14">
            <a:extLst>
              <a:ext uri="{FF2B5EF4-FFF2-40B4-BE49-F238E27FC236}">
                <a16:creationId xmlns="" xmlns:a16="http://schemas.microsoft.com/office/drawing/2014/main" id="{0D2C1472-607B-4D5F-9E1A-5A82AC6D4AF4}"/>
              </a:ext>
            </a:extLst>
          </p:cNvPr>
          <p:cNvGrpSpPr/>
          <p:nvPr/>
        </p:nvGrpSpPr>
        <p:grpSpPr>
          <a:xfrm>
            <a:off x="3834135" y="1597096"/>
            <a:ext cx="6543512" cy="4352184"/>
            <a:chOff x="3834135" y="1597096"/>
            <a:chExt cx="6543512" cy="4352184"/>
          </a:xfrm>
        </p:grpSpPr>
        <p:pic>
          <p:nvPicPr>
            <p:cNvPr id="8" name="图片 7">
              <a:extLst>
                <a:ext uri="{FF2B5EF4-FFF2-40B4-BE49-F238E27FC236}">
                  <a16:creationId xmlns="" xmlns:a16="http://schemas.microsoft.com/office/drawing/2014/main" id="{6DF8A3C0-801A-479A-9BF1-D5493BD4E61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2224" y="1597096"/>
              <a:ext cx="3559770" cy="4352184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8073391" y="1760159"/>
              <a:ext cx="23042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空白比色皿光路方向</a:t>
              </a:r>
            </a:p>
          </p:txBody>
        </p:sp>
        <p:sp>
          <p:nvSpPr>
            <p:cNvPr id="7" name="左箭头 6"/>
            <p:cNvSpPr/>
            <p:nvPr/>
          </p:nvSpPr>
          <p:spPr>
            <a:xfrm>
              <a:off x="7248128" y="1816488"/>
              <a:ext cx="825263" cy="172352"/>
            </a:xfrm>
            <a:prstGeom prst="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834135" y="1628800"/>
              <a:ext cx="461665" cy="2232248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zh-CN" altLang="en-US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测定比色皿光路方向</a:t>
              </a:r>
            </a:p>
          </p:txBody>
        </p:sp>
        <p:sp>
          <p:nvSpPr>
            <p:cNvPr id="10" name="下箭头 9"/>
            <p:cNvSpPr/>
            <p:nvPr/>
          </p:nvSpPr>
          <p:spPr>
            <a:xfrm>
              <a:off x="3963753" y="3851716"/>
              <a:ext cx="154856" cy="801420"/>
            </a:xfrm>
            <a:prstGeom prst="down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11" name="音频 10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 cstate="print"/>
          <a:stretch>
            <a:fillRect/>
          </a:stretch>
        </p:blipFill>
        <p:spPr>
          <a:xfrm>
            <a:off x="11671300" y="63373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673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481"/>
    </mc:Choice>
    <mc:Fallback xmlns="">
      <p:transition spd="slow" advTm="35481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audio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古瓶荷花">
  <a:themeElements>
    <a:clrScheme name="古瓶荷花 1">
      <a:dk1>
        <a:srgbClr val="0033CC"/>
      </a:dk1>
      <a:lt1>
        <a:srgbClr val="FFFFFF"/>
      </a:lt1>
      <a:dk2>
        <a:srgbClr val="007572"/>
      </a:dk2>
      <a:lt2>
        <a:srgbClr val="C0C0C0"/>
      </a:lt2>
      <a:accent1>
        <a:srgbClr val="CCECFF"/>
      </a:accent1>
      <a:accent2>
        <a:srgbClr val="3399FF"/>
      </a:accent2>
      <a:accent3>
        <a:srgbClr val="FFFFFF"/>
      </a:accent3>
      <a:accent4>
        <a:srgbClr val="002AAE"/>
      </a:accent4>
      <a:accent5>
        <a:srgbClr val="E2F4FF"/>
      </a:accent5>
      <a:accent6>
        <a:srgbClr val="2D8AE7"/>
      </a:accent6>
      <a:hlink>
        <a:srgbClr val="CC0066"/>
      </a:hlink>
      <a:folHlink>
        <a:srgbClr val="7D7DA9"/>
      </a:folHlink>
    </a:clrScheme>
    <a:fontScheme name="古瓶荷花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古瓶荷花 1">
        <a:dk1>
          <a:srgbClr val="0033CC"/>
        </a:dk1>
        <a:lt1>
          <a:srgbClr val="FFFFFF"/>
        </a:lt1>
        <a:dk2>
          <a:srgbClr val="007572"/>
        </a:dk2>
        <a:lt2>
          <a:srgbClr val="C0C0C0"/>
        </a:lt2>
        <a:accent1>
          <a:srgbClr val="CCECFF"/>
        </a:accent1>
        <a:accent2>
          <a:srgbClr val="3399FF"/>
        </a:accent2>
        <a:accent3>
          <a:srgbClr val="FFFFFF"/>
        </a:accent3>
        <a:accent4>
          <a:srgbClr val="002AAE"/>
        </a:accent4>
        <a:accent5>
          <a:srgbClr val="E2F4FF"/>
        </a:accent5>
        <a:accent6>
          <a:srgbClr val="2D8AE7"/>
        </a:accent6>
        <a:hlink>
          <a:srgbClr val="CC0066"/>
        </a:hlink>
        <a:folHlink>
          <a:srgbClr val="7D7DA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古瓶荷花 2">
        <a:dk1>
          <a:srgbClr val="007A77"/>
        </a:dk1>
        <a:lt1>
          <a:srgbClr val="EFF6EE"/>
        </a:lt1>
        <a:dk2>
          <a:srgbClr val="0066CC"/>
        </a:dk2>
        <a:lt2>
          <a:srgbClr val="C0C0C0"/>
        </a:lt2>
        <a:accent1>
          <a:srgbClr val="E7EEE6"/>
        </a:accent1>
        <a:accent2>
          <a:srgbClr val="FF9933"/>
        </a:accent2>
        <a:accent3>
          <a:srgbClr val="F6FAF5"/>
        </a:accent3>
        <a:accent4>
          <a:srgbClr val="006765"/>
        </a:accent4>
        <a:accent5>
          <a:srgbClr val="F1F5F0"/>
        </a:accent5>
        <a:accent6>
          <a:srgbClr val="E78A2D"/>
        </a:accent6>
        <a:hlink>
          <a:srgbClr val="636395"/>
        </a:hlink>
        <a:folHlink>
          <a:srgbClr val="CC33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古瓶荷花 3">
        <a:dk1>
          <a:srgbClr val="000000"/>
        </a:dk1>
        <a:lt1>
          <a:srgbClr val="CCFFCC"/>
        </a:lt1>
        <a:dk2>
          <a:srgbClr val="E88A00"/>
        </a:dk2>
        <a:lt2>
          <a:srgbClr val="C0C0C0"/>
        </a:lt2>
        <a:accent1>
          <a:srgbClr val="CCECFF"/>
        </a:accent1>
        <a:accent2>
          <a:srgbClr val="336600"/>
        </a:accent2>
        <a:accent3>
          <a:srgbClr val="E2FFE2"/>
        </a:accent3>
        <a:accent4>
          <a:srgbClr val="000000"/>
        </a:accent4>
        <a:accent5>
          <a:srgbClr val="E2F4FF"/>
        </a:accent5>
        <a:accent6>
          <a:srgbClr val="2D5C00"/>
        </a:accent6>
        <a:hlink>
          <a:srgbClr val="3333CC"/>
        </a:hlink>
        <a:folHlink>
          <a:srgbClr val="3399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古瓶荷花 4">
        <a:dk1>
          <a:srgbClr val="000000"/>
        </a:dk1>
        <a:lt1>
          <a:srgbClr val="FFFFCC"/>
        </a:lt1>
        <a:dk2>
          <a:srgbClr val="CC3300"/>
        </a:dk2>
        <a:lt2>
          <a:srgbClr val="C0C0C0"/>
        </a:lt2>
        <a:accent1>
          <a:srgbClr val="FFFFCC"/>
        </a:accent1>
        <a:accent2>
          <a:srgbClr val="339933"/>
        </a:accent2>
        <a:accent3>
          <a:srgbClr val="FFFFE2"/>
        </a:accent3>
        <a:accent4>
          <a:srgbClr val="000000"/>
        </a:accent4>
        <a:accent5>
          <a:srgbClr val="FFFFE2"/>
        </a:accent5>
        <a:accent6>
          <a:srgbClr val="2D8A2D"/>
        </a:accent6>
        <a:hlink>
          <a:srgbClr val="0066FF"/>
        </a:hlink>
        <a:folHlink>
          <a:srgbClr val="6F6F9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古瓶荷花 5">
        <a:dk1>
          <a:srgbClr val="636395"/>
        </a:dk1>
        <a:lt1>
          <a:srgbClr val="FFE2C5"/>
        </a:lt1>
        <a:dk2>
          <a:srgbClr val="000000"/>
        </a:dk2>
        <a:lt2>
          <a:srgbClr val="C0C0C0"/>
        </a:lt2>
        <a:accent1>
          <a:srgbClr val="FFE1E1"/>
        </a:accent1>
        <a:accent2>
          <a:srgbClr val="FF9933"/>
        </a:accent2>
        <a:accent3>
          <a:srgbClr val="FFEEDF"/>
        </a:accent3>
        <a:accent4>
          <a:srgbClr val="53537E"/>
        </a:accent4>
        <a:accent5>
          <a:srgbClr val="FFEEEE"/>
        </a:accent5>
        <a:accent6>
          <a:srgbClr val="E78A2D"/>
        </a:accent6>
        <a:hlink>
          <a:srgbClr val="008080"/>
        </a:hlink>
        <a:folHlink>
          <a:srgbClr val="3399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古瓶荷花 6">
        <a:dk1>
          <a:srgbClr val="626292"/>
        </a:dk1>
        <a:lt1>
          <a:srgbClr val="CCECFF"/>
        </a:lt1>
        <a:dk2>
          <a:srgbClr val="3333CC"/>
        </a:dk2>
        <a:lt2>
          <a:srgbClr val="C0C0C0"/>
        </a:lt2>
        <a:accent1>
          <a:srgbClr val="D9F1FF"/>
        </a:accent1>
        <a:accent2>
          <a:srgbClr val="FF9900"/>
        </a:accent2>
        <a:accent3>
          <a:srgbClr val="E2F4FF"/>
        </a:accent3>
        <a:accent4>
          <a:srgbClr val="53537C"/>
        </a:accent4>
        <a:accent5>
          <a:srgbClr val="E9F7FF"/>
        </a:accent5>
        <a:accent6>
          <a:srgbClr val="E78A00"/>
        </a:accent6>
        <a:hlink>
          <a:srgbClr val="CC0066"/>
        </a:hlink>
        <a:folHlink>
          <a:srgbClr val="0099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古瓶荷花 7">
        <a:dk1>
          <a:srgbClr val="0066CC"/>
        </a:dk1>
        <a:lt1>
          <a:srgbClr val="FFE1E1"/>
        </a:lt1>
        <a:dk2>
          <a:srgbClr val="006600"/>
        </a:dk2>
        <a:lt2>
          <a:srgbClr val="C0C0C0"/>
        </a:lt2>
        <a:accent1>
          <a:srgbClr val="FFFFCC"/>
        </a:accent1>
        <a:accent2>
          <a:srgbClr val="009999"/>
        </a:accent2>
        <a:accent3>
          <a:srgbClr val="FFEEEE"/>
        </a:accent3>
        <a:accent4>
          <a:srgbClr val="0056AE"/>
        </a:accent4>
        <a:accent5>
          <a:srgbClr val="FFFFE2"/>
        </a:accent5>
        <a:accent6>
          <a:srgbClr val="008A8A"/>
        </a:accent6>
        <a:hlink>
          <a:srgbClr val="EC0000"/>
        </a:hlink>
        <a:folHlink>
          <a:srgbClr val="0099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古瓶荷花 8">
        <a:dk1>
          <a:srgbClr val="292929"/>
        </a:dk1>
        <a:lt1>
          <a:srgbClr val="DDDDDD"/>
        </a:lt1>
        <a:dk2>
          <a:srgbClr val="0066CC"/>
        </a:dk2>
        <a:lt2>
          <a:srgbClr val="B2B2B2"/>
        </a:lt2>
        <a:accent1>
          <a:srgbClr val="CACADC"/>
        </a:accent1>
        <a:accent2>
          <a:srgbClr val="FFCC00"/>
        </a:accent2>
        <a:accent3>
          <a:srgbClr val="EBEBEB"/>
        </a:accent3>
        <a:accent4>
          <a:srgbClr val="212121"/>
        </a:accent4>
        <a:accent5>
          <a:srgbClr val="E1E1EB"/>
        </a:accent5>
        <a:accent6>
          <a:srgbClr val="E7B900"/>
        </a:accent6>
        <a:hlink>
          <a:srgbClr val="008080"/>
        </a:hlink>
        <a:folHlink>
          <a:srgbClr val="7D7DA9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CDESIGNK</Template>
  <TotalTime>4756</TotalTime>
  <Words>2301</Words>
  <Application>Microsoft Office PowerPoint</Application>
  <PresentationFormat>自定义</PresentationFormat>
  <Paragraphs>217</Paragraphs>
  <Slides>22</Slides>
  <Notes>8</Notes>
  <HiddenSlides>0</HiddenSlides>
  <MMClips>8</MMClips>
  <ScaleCrop>false</ScaleCrop>
  <HeadingPairs>
    <vt:vector size="6" baseType="variant"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24" baseType="lpstr">
      <vt:lpstr>古瓶荷花</vt:lpstr>
      <vt:lpstr>公式</vt:lpstr>
      <vt:lpstr>谷胱甘肽转硫酶GST制备及酶活力测定 </vt:lpstr>
      <vt:lpstr>慕课学习章节</vt:lpstr>
      <vt:lpstr>正确使用移液器</vt:lpstr>
      <vt:lpstr>实验内容</vt:lpstr>
      <vt:lpstr>实验步骤图</vt:lpstr>
      <vt:lpstr>学生配制实验试剂</vt:lpstr>
      <vt:lpstr>发放的实验试剂及器材</vt:lpstr>
      <vt:lpstr>紫外-可见分光光度计</vt:lpstr>
      <vt:lpstr>紫外-可见分光光度计样品室</vt:lpstr>
      <vt:lpstr>PowerPoint 演示文稿</vt:lpstr>
      <vt:lpstr>方法2：电动匀浆器匀浆</vt:lpstr>
      <vt:lpstr>方法3：生物样品均质器匀浆</vt:lpstr>
      <vt:lpstr>PowerPoint 演示文稿</vt:lpstr>
      <vt:lpstr>三、酶活力测定（2/3人小组操作） </vt:lpstr>
      <vt:lpstr>测定酶活力的操作步骤</vt:lpstr>
      <vt:lpstr>操作注意事项</vt:lpstr>
      <vt:lpstr>PowerPoint 演示文稿</vt:lpstr>
      <vt:lpstr>酶活力数据举例 （样品溶液加样3 μL，反应时间4 min）</vt:lpstr>
      <vt:lpstr>数据处理</vt:lpstr>
      <vt:lpstr>数据处理</vt:lpstr>
      <vt:lpstr>实验结果</vt:lpstr>
      <vt:lpstr>实验结束需要完成的事情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lyc</dc:creator>
  <cp:lastModifiedBy>liuhlsy@qq.com</cp:lastModifiedBy>
  <cp:revision>625</cp:revision>
  <dcterms:created xsi:type="dcterms:W3CDTF">1601-01-01T00:00:00Z</dcterms:created>
  <dcterms:modified xsi:type="dcterms:W3CDTF">2023-09-14T09:05:38Z</dcterms:modified>
</cp:coreProperties>
</file>